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28"/>
  </p:notesMasterIdLst>
  <p:sldIdLst>
    <p:sldId id="503" r:id="rId3"/>
    <p:sldId id="256" r:id="rId4"/>
    <p:sldId id="478" r:id="rId5"/>
    <p:sldId id="479" r:id="rId6"/>
    <p:sldId id="480" r:id="rId7"/>
    <p:sldId id="481" r:id="rId8"/>
    <p:sldId id="523" r:id="rId9"/>
    <p:sldId id="521" r:id="rId10"/>
    <p:sldId id="524" r:id="rId11"/>
    <p:sldId id="483" r:id="rId12"/>
    <p:sldId id="509" r:id="rId13"/>
    <p:sldId id="485" r:id="rId14"/>
    <p:sldId id="494" r:id="rId15"/>
    <p:sldId id="495" r:id="rId16"/>
    <p:sldId id="496" r:id="rId17"/>
    <p:sldId id="499" r:id="rId18"/>
    <p:sldId id="497" r:id="rId19"/>
    <p:sldId id="510" r:id="rId20"/>
    <p:sldId id="511" r:id="rId21"/>
    <p:sldId id="512" r:id="rId22"/>
    <p:sldId id="513" r:id="rId23"/>
    <p:sldId id="514" r:id="rId24"/>
    <p:sldId id="515" r:id="rId25"/>
    <p:sldId id="516" r:id="rId26"/>
    <p:sldId id="517"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AC83"/>
    <a:srgbClr val="FFFF66"/>
    <a:srgbClr val="FF0000"/>
    <a:srgbClr val="BDBFC1"/>
    <a:srgbClr val="EAC3B4"/>
    <a:srgbClr val="AC8654"/>
    <a:srgbClr val="BBE0E3"/>
    <a:srgbClr val="0000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4" autoAdjust="0"/>
    <p:restoredTop sz="94608"/>
  </p:normalViewPr>
  <p:slideViewPr>
    <p:cSldViewPr snapToGrid="0">
      <p:cViewPr varScale="1">
        <p:scale>
          <a:sx n="99" d="100"/>
          <a:sy n="99" d="100"/>
        </p:scale>
        <p:origin x="1536"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_tradnl"/>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_tradnl"/>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_tradnl"/>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1E492AF-BD28-844A-9AE6-7501834C0083}" type="slidenum">
              <a:rPr lang="en-US"/>
              <a:pPr/>
              <a:t>‹#›</a:t>
            </a:fld>
            <a:endParaRPr lang="en-US"/>
          </a:p>
        </p:txBody>
      </p:sp>
    </p:spTree>
    <p:extLst>
      <p:ext uri="{BB962C8B-B14F-4D97-AF65-F5344CB8AC3E}">
        <p14:creationId xmlns:p14="http://schemas.microsoft.com/office/powerpoint/2010/main" val="289621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9AE7BC3-F9F8-6E4C-ADBA-62FC91F8CFD3}" type="slidenum">
              <a:rPr lang="en-US"/>
              <a:pPr/>
              <a:t>13</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9344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AB4ACC-898F-094F-890C-FD5BBBEB5189}" type="slidenum">
              <a:rPr lang="en-US"/>
              <a:pPr/>
              <a:t>14</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97332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E623B0D-C2BC-E742-94BB-E3F3E8EB397C}" type="slidenum">
              <a:rPr lang="en-US"/>
              <a:pPr/>
              <a:t>15</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6914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7CBDD7-73D8-9B43-BD1F-1839DCE59A40}" type="slidenum">
              <a:rPr lang="en-US"/>
              <a:pPr/>
              <a:t>16</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732658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1517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361387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279740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82587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157668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139494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A029382-54D5-FD44-9666-2FE1322E93BE}"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038844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609083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71685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D65BEB70-3094-F34A-8899-BFBBDAC66C0B}" type="slidenum">
              <a:rPr lang="en-US"/>
              <a:pPr/>
              <a:t>3</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998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A49FACC-38F9-3F41-942B-F8B5ED966DC0}" type="slidenum">
              <a:rPr lang="en-US"/>
              <a:pPr/>
              <a:t>4</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519B8A39-6C60-F94F-A41D-9E960C995E9D}" type="slidenum">
              <a:rPr lang="en-US"/>
              <a:pPr/>
              <a:t>5</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8FD062D-3B2E-8A41-9873-26D975095FBE}" type="slidenum">
              <a:rPr lang="en-US"/>
              <a:pPr/>
              <a:t>6</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10</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87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11</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529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93C2D-0DAE-4E4B-BD09-FAC2DEA4FCED}" type="slidenum">
              <a:rPr lang="en-US"/>
              <a:pPr/>
              <a:t>12</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09753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8" name="Line 4"/>
          <p:cNvSpPr>
            <a:spLocks noChangeShapeType="1"/>
          </p:cNvSpPr>
          <p:nvPr userDrawn="1"/>
        </p:nvSpPr>
        <p:spPr bwMode="auto">
          <a:xfrm>
            <a:off x="4083050" y="6659563"/>
            <a:ext cx="6172200"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
        <p:nvSpPr>
          <p:cNvPr id="11269" name="Text Box 5"/>
          <p:cNvSpPr txBox="1">
            <a:spLocks noChangeArrowheads="1"/>
          </p:cNvSpPr>
          <p:nvPr userDrawn="1"/>
        </p:nvSpPr>
        <p:spPr bwMode="auto">
          <a:xfrm>
            <a:off x="31750" y="6526213"/>
            <a:ext cx="3689350" cy="254000"/>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sz="1000">
                <a:solidFill>
                  <a:schemeClr val="bg2"/>
                </a:solidFill>
                <a:latin typeface="Trebuchet MS" charset="0"/>
              </a:rPr>
              <a:t>D.Mery: Aplicaciones de Visión por Computador               </a:t>
            </a:r>
            <a:fld id="{50165BC5-14CF-284C-9B39-B7DCAA8ACE84}" type="slidenum">
              <a:rPr lang="es-CL" sz="1000">
                <a:solidFill>
                  <a:schemeClr val="bg2"/>
                </a:solidFill>
                <a:latin typeface="Trebuchet MS" charset="0"/>
              </a:rPr>
              <a:pPr/>
              <a:t>‹#›</a:t>
            </a:fld>
            <a:endParaRPr lang="en-US" sz="1000">
              <a:solidFill>
                <a:schemeClr val="bg2"/>
              </a:solidFill>
              <a:latin typeface="Trebuchet MS" charset="0"/>
            </a:endParaRPr>
          </a:p>
        </p:txBody>
      </p:sp>
      <p:sp>
        <p:nvSpPr>
          <p:cNvPr id="11270" name="Text Box 6"/>
          <p:cNvSpPr txBox="1">
            <a:spLocks noChangeArrowheads="1"/>
          </p:cNvSpPr>
          <p:nvPr userDrawn="1"/>
        </p:nvSpPr>
        <p:spPr bwMode="auto">
          <a:xfrm>
            <a:off x="1612900" y="1854200"/>
            <a:ext cx="814388" cy="376238"/>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a:solidFill>
                  <a:srgbClr val="3399FF"/>
                </a:solidFill>
                <a:latin typeface="Trebuchet MS" charset="0"/>
              </a:rPr>
              <a:t>índice</a:t>
            </a:r>
            <a:endParaRPr lang="en-US">
              <a:solidFill>
                <a:srgbClr val="3399FF"/>
              </a:solidFill>
              <a:latin typeface="Trebuchet MS" charset="0"/>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lstStyle/>
          <a:p>
            <a:pPr>
              <a:defRPr/>
            </a:pPr>
            <a:endParaRPr lang="es-CL">
              <a:latin typeface="Arial" pitchFamily="34" charset="0"/>
            </a:endParaRPr>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r>
              <a:rPr lang="es-CL">
                <a:solidFill>
                  <a:srgbClr val="3399FF"/>
                </a:solidFill>
                <a:latin typeface="Trebuchet MS" charset="0"/>
              </a:rPr>
              <a:t>Introducción</a:t>
            </a:r>
          </a:p>
          <a:p>
            <a:endParaRPr lang="es-CL">
              <a:solidFill>
                <a:srgbClr val="3399FF"/>
              </a:solidFill>
              <a:latin typeface="Trebuchet MS" charset="0"/>
            </a:endParaRPr>
          </a:p>
          <a:p>
            <a:r>
              <a:rPr lang="es-CL">
                <a:solidFill>
                  <a:srgbClr val="3399FF"/>
                </a:solidFill>
                <a:latin typeface="Trebuchet MS" charset="0"/>
              </a:rPr>
              <a:t>Luz, espectro y percepción visual</a:t>
            </a:r>
          </a:p>
          <a:p>
            <a:endParaRPr lang="es-CL">
              <a:solidFill>
                <a:srgbClr val="3399FF"/>
              </a:solidFill>
              <a:latin typeface="Trebuchet MS" charset="0"/>
            </a:endParaRPr>
          </a:p>
          <a:p>
            <a:r>
              <a:rPr lang="es-CL">
                <a:solidFill>
                  <a:srgbClr val="3399FF"/>
                </a:solidFill>
                <a:latin typeface="Trebuchet MS" charset="0"/>
              </a:rPr>
              <a:t>Adquisición de imágenes</a:t>
            </a:r>
          </a:p>
          <a:p>
            <a:endParaRPr lang="es-CL">
              <a:solidFill>
                <a:srgbClr val="3399FF"/>
              </a:solidFill>
              <a:latin typeface="Trebuchet MS"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pic>
        <p:nvPicPr>
          <p:cNvPr id="1034" name="Picture 15"/>
          <p:cNvPicPr>
            <a:picLocks noChangeAspect="1" noChangeArrowheads="1"/>
          </p:cNvPicPr>
          <p:nvPr userDrawn="1"/>
        </p:nvPicPr>
        <p:blipFill>
          <a:blip r:embed="rId13">
            <a:lum bright="66000" contrast="18000"/>
          </a:blip>
          <a:srcRect/>
          <a:stretch>
            <a:fillRect/>
          </a:stretch>
        </p:blipFill>
        <p:spPr bwMode="auto">
          <a:xfrm>
            <a:off x="7442200" y="127000"/>
            <a:ext cx="1320800" cy="469900"/>
          </a:xfrm>
          <a:prstGeom prst="rect">
            <a:avLst/>
          </a:prstGeom>
          <a:noFill/>
          <a:ln w="9525">
            <a:noFill/>
            <a:miter lim="800000"/>
            <a:headEnd/>
            <a:tailEnd/>
          </a:ln>
        </p:spPr>
      </p:pic>
      <p:sp>
        <p:nvSpPr>
          <p:cNvPr id="11280" name="Line 16"/>
          <p:cNvSpPr>
            <a:spLocks noChangeShapeType="1"/>
          </p:cNvSpPr>
          <p:nvPr userDrawn="1"/>
        </p:nvSpPr>
        <p:spPr bwMode="auto">
          <a:xfrm flipH="1">
            <a:off x="-119063" y="339725"/>
            <a:ext cx="8305801"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uc.cl/codigodehonor"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ing.uc.cl/ciencia-de-la-computacion/programas/licenciatura/politica-de-integridad-academica/"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https://notredame.zoom.us/my/patrones" TargetMode="External"/><Relationship Id="rId4" Type="http://schemas.openxmlformats.org/officeDocument/2006/relationships/hyperlink" Target="mailto:dmery@ing.puc.c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0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1751953"/>
            <a:ext cx="8124825" cy="4401205"/>
          </a:xfrm>
          <a:prstGeom prst="rect">
            <a:avLst/>
          </a:prstGeom>
          <a:noFill/>
          <a:ln w="9525">
            <a:noFill/>
            <a:miter lim="800000"/>
            <a:headEnd/>
            <a:tailEnd/>
          </a:ln>
        </p:spPr>
        <p:txBody>
          <a:bodyPr wrap="square">
            <a:prstTxWarp prst="textNoShape">
              <a:avLst/>
            </a:prstTxWarp>
            <a:spAutoFit/>
          </a:bodyPr>
          <a:lstStyle/>
          <a:p>
            <a:pPr marL="342900" lvl="0" indent="-342900">
              <a:buFont typeface="+mj-lt"/>
              <a:buAutoNum type="arabicPeriod"/>
            </a:pPr>
            <a:r>
              <a:rPr lang="es-CL" sz="2000" dirty="0">
                <a:latin typeface="Trebuchet MS"/>
                <a:cs typeface="Trebuchet MS"/>
              </a:rPr>
              <a:t>Analizar las nociones básicas de extracción de características, selección de características, clasificación y evaluación de desempeño.</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Aplicar técnicas basadas en procesamiento de imágenes para la extracción de características geométricas y cromáticas en problemas donde el reconocimiento de patrones se realice a  partir de información visual.</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Diseñar y evaluar características a ser extraídas donde la reconocimiento de patrones se realiza a partir de información visual u otro tipo de información.</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Evaluar algoritmos eficientes para seleccionar características: Análisis de componentes principales, discriminante de Fisher, búsqueda exhaustiva, búsqueda secuencial, Branch&amp;Bound, entre otros.</a:t>
            </a:r>
          </a:p>
        </p:txBody>
      </p:sp>
      <p:sp>
        <p:nvSpPr>
          <p:cNvPr id="8195" name="Text Box 4"/>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(1/2) </a:t>
            </a:r>
            <a:endParaRPr lang="es-ES" sz="3200" b="1" dirty="0">
              <a:solidFill>
                <a:schemeClr val="accent2"/>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2370138"/>
            <a:ext cx="8124825" cy="2862322"/>
          </a:xfrm>
          <a:prstGeom prst="rect">
            <a:avLst/>
          </a:prstGeom>
          <a:noFill/>
          <a:ln w="9525">
            <a:noFill/>
            <a:miter lim="800000"/>
            <a:headEnd/>
            <a:tailEnd/>
          </a:ln>
        </p:spPr>
        <p:txBody>
          <a:bodyPr wrap="square">
            <a:prstTxWarp prst="textNoShape">
              <a:avLst/>
            </a:prstTxWarp>
            <a:spAutoFit/>
          </a:bodyPr>
          <a:lstStyle/>
          <a:p>
            <a:pPr marL="457200" lvl="0" indent="-457200">
              <a:buFont typeface="+mj-lt"/>
              <a:buAutoNum type="arabicPeriod" startAt="5"/>
            </a:pPr>
            <a:r>
              <a:rPr lang="es-CL" sz="2000" dirty="0">
                <a:latin typeface="Trebuchet MS"/>
                <a:cs typeface="Trebuchet MS"/>
              </a:rPr>
              <a:t>Diseñar clasificadores capaces de resolver problemas reales basados en las técnicas de clasificador lineal, árbol binario de decisión, vecino más cercano, Mahalanobis, Bayes, SVM, redes neuronales entre otros.</a:t>
            </a:r>
            <a:endParaRPr lang="en-US" sz="2000" dirty="0">
              <a:latin typeface="Trebuchet MS"/>
              <a:cs typeface="Trebuchet MS"/>
            </a:endParaRPr>
          </a:p>
          <a:p>
            <a:pPr marL="342900" lvl="0" indent="-342900">
              <a:buFont typeface="+mj-lt"/>
              <a:buAutoNum type="arabicPeriod" startAt="5"/>
            </a:pPr>
            <a:r>
              <a:rPr lang="es-CL" sz="2000" dirty="0">
                <a:latin typeface="Trebuchet MS"/>
                <a:cs typeface="Trebuchet MS"/>
              </a:rPr>
              <a:t>Aplicar técnicas para establecer y comparar el desempeño de los clasificadores: Validación cruzada, bootstrap, e intervalos de confianza basados en distribuciones estadísticas.</a:t>
            </a:r>
            <a:endParaRPr lang="en-US" sz="2000" dirty="0">
              <a:latin typeface="Trebuchet MS"/>
              <a:cs typeface="Trebuchet MS"/>
            </a:endParaRPr>
          </a:p>
          <a:p>
            <a:pPr marL="342900" lvl="0" indent="-342900">
              <a:buFont typeface="+mj-lt"/>
              <a:buAutoNum type="arabicPeriod" startAt="5"/>
            </a:pPr>
            <a:r>
              <a:rPr lang="es-CL" sz="2000" dirty="0">
                <a:latin typeface="Trebuchet MS"/>
                <a:cs typeface="Trebuchet MS"/>
              </a:rPr>
              <a:t>Diseñar un sistema automatico de reconocimiento de patrones capaz de resolver un problema real.</a:t>
            </a:r>
            <a:endParaRPr lang="en-US" sz="2000" dirty="0">
              <a:latin typeface="Trebuchet MS"/>
              <a:cs typeface="Trebuchet MS"/>
            </a:endParaRPr>
          </a:p>
        </p:txBody>
      </p:sp>
      <p:sp>
        <p:nvSpPr>
          <p:cNvPr id="4" name="Text Box 4">
            <a:extLst>
              <a:ext uri="{FF2B5EF4-FFF2-40B4-BE49-F238E27FC236}">
                <a16:creationId xmlns:a16="http://schemas.microsoft.com/office/drawing/2014/main" id="{85076E2F-253B-584B-B667-EA70417671EC}"/>
              </a:ext>
            </a:extLst>
          </p:cNvPr>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(2/2) </a:t>
            </a:r>
            <a:endParaRPr lang="es-ES" sz="3200" b="1" dirty="0">
              <a:solidFill>
                <a:schemeClr val="accent2"/>
              </a:solidFill>
              <a:latin typeface="Trebuchet MS" charset="0"/>
            </a:endParaRPr>
          </a:p>
        </p:txBody>
      </p:sp>
    </p:spTree>
    <p:extLst>
      <p:ext uri="{BB962C8B-B14F-4D97-AF65-F5344CB8AC3E}">
        <p14:creationId xmlns:p14="http://schemas.microsoft.com/office/powerpoint/2010/main" val="334145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62100" y="2846388"/>
            <a:ext cx="7966075" cy="2031325"/>
          </a:xfrm>
          <a:prstGeom prst="rect">
            <a:avLst/>
          </a:prstGeom>
          <a:noFill/>
          <a:ln w="9525">
            <a:noFill/>
            <a:miter lim="800000"/>
            <a:headEnd/>
            <a:tailEnd/>
          </a:ln>
        </p:spPr>
        <p:txBody>
          <a:bodyPr>
            <a:prstTxWarp prst="textNoShape">
              <a:avLst/>
            </a:prstTxWarp>
            <a:spAutoFit/>
          </a:bodyPr>
          <a:lstStyle/>
          <a:p>
            <a:pPr marL="342900" indent="-342900">
              <a:buFontTx/>
              <a:buAutoNum type="arabicPeriod"/>
            </a:pPr>
            <a:r>
              <a:rPr lang="es-ES" dirty="0">
                <a:solidFill>
                  <a:schemeClr val="accent2"/>
                </a:solidFill>
                <a:latin typeface="Trebuchet MS" charset="0"/>
              </a:rPr>
              <a:t>Introducción</a:t>
            </a:r>
          </a:p>
          <a:p>
            <a:pPr marL="342900" indent="-342900">
              <a:buFontTx/>
              <a:buAutoNum type="arabicPeriod"/>
            </a:pPr>
            <a:r>
              <a:rPr lang="es-ES" dirty="0">
                <a:solidFill>
                  <a:schemeClr val="accent2"/>
                </a:solidFill>
                <a:latin typeface="Trebuchet MS" charset="0"/>
              </a:rPr>
              <a:t>Extracción de Características</a:t>
            </a:r>
          </a:p>
          <a:p>
            <a:pPr marL="342900" indent="-342900">
              <a:buFontTx/>
              <a:buAutoNum type="arabicPeriod"/>
            </a:pPr>
            <a:r>
              <a:rPr lang="es-ES" dirty="0">
                <a:solidFill>
                  <a:schemeClr val="accent2"/>
                </a:solidFill>
                <a:latin typeface="Trebuchet MS" charset="0"/>
              </a:rPr>
              <a:t>Selección de Características</a:t>
            </a:r>
          </a:p>
          <a:p>
            <a:pPr marL="342900" indent="-342900">
              <a:buFontTx/>
              <a:buAutoNum type="arabicPeriod"/>
            </a:pPr>
            <a:r>
              <a:rPr lang="es-ES" dirty="0">
                <a:solidFill>
                  <a:schemeClr val="accent2"/>
                </a:solidFill>
                <a:latin typeface="Trebuchet MS" charset="0"/>
              </a:rPr>
              <a:t>Clasificación</a:t>
            </a:r>
          </a:p>
          <a:p>
            <a:pPr marL="342900" indent="-342900">
              <a:buFontTx/>
              <a:buAutoNum type="arabicPeriod"/>
            </a:pPr>
            <a:r>
              <a:rPr lang="es-ES" dirty="0">
                <a:solidFill>
                  <a:schemeClr val="accent2"/>
                </a:solidFill>
                <a:latin typeface="Trebuchet MS" charset="0"/>
              </a:rPr>
              <a:t>Evaluación de Desempeño</a:t>
            </a:r>
          </a:p>
          <a:p>
            <a:pPr marL="342900" indent="-342900">
              <a:buFontTx/>
              <a:buAutoNum type="arabicPeriod"/>
            </a:pPr>
            <a:r>
              <a:rPr lang="es-ES" dirty="0" err="1">
                <a:solidFill>
                  <a:schemeClr val="accent2"/>
                </a:solidFill>
                <a:latin typeface="Trebuchet MS" charset="0"/>
              </a:rPr>
              <a:t>Clustering</a:t>
            </a:r>
            <a:endParaRPr lang="es-ES" dirty="0">
              <a:solidFill>
                <a:schemeClr val="accent2"/>
              </a:solidFill>
              <a:latin typeface="Trebuchet MS" charset="0"/>
            </a:endParaRPr>
          </a:p>
          <a:p>
            <a:pPr marL="342900" indent="-342900">
              <a:buFontTx/>
              <a:buAutoNum type="arabicPeriod"/>
            </a:pPr>
            <a:r>
              <a:rPr lang="es-ES" dirty="0">
                <a:solidFill>
                  <a:schemeClr val="accent2"/>
                </a:solidFill>
                <a:latin typeface="Trebuchet MS" charset="0"/>
              </a:rPr>
              <a:t>Aplicaciones</a:t>
            </a:r>
          </a:p>
        </p:txBody>
      </p:sp>
      <p:sp>
        <p:nvSpPr>
          <p:cNvPr id="10243" name="Text Box 4"/>
          <p:cNvSpPr txBox="1">
            <a:spLocks noChangeArrowheads="1"/>
          </p:cNvSpPr>
          <p:nvPr/>
        </p:nvSpPr>
        <p:spPr bwMode="auto">
          <a:xfrm>
            <a:off x="488950" y="1084263"/>
            <a:ext cx="2268538" cy="584200"/>
          </a:xfrm>
          <a:prstGeom prst="rect">
            <a:avLst/>
          </a:prstGeom>
          <a:noFill/>
          <a:ln w="9525">
            <a:noFill/>
            <a:miter lim="800000"/>
            <a:headEnd/>
            <a:tailEnd/>
          </a:ln>
        </p:spPr>
        <p:txBody>
          <a:bodyPr wrap="none">
            <a:prstTxWarp prst="textNoShape">
              <a:avLst/>
            </a:prstTxWarp>
            <a:spAutoFit/>
          </a:bodyPr>
          <a:lstStyle/>
          <a:p>
            <a:r>
              <a:rPr lang="es-CL" sz="3200" b="1">
                <a:solidFill>
                  <a:schemeClr val="accent2"/>
                </a:solidFill>
                <a:latin typeface="Trebuchet MS" charset="0"/>
              </a:rPr>
              <a:t>Contenido </a:t>
            </a:r>
            <a:endParaRPr lang="es-ES" sz="3200" b="1">
              <a:solidFill>
                <a:schemeClr val="accent2"/>
              </a:solidFill>
              <a:latin typeface="Trebuchet M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7675" y="1903413"/>
            <a:ext cx="7966075" cy="169277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Metodología</a:t>
            </a:r>
          </a:p>
          <a:p>
            <a:endParaRPr lang="es-ES" b="1" dirty="0">
              <a:solidFill>
                <a:schemeClr val="accent2"/>
              </a:solidFill>
              <a:latin typeface="Trebuchet MS" charset="0"/>
            </a:endParaRPr>
          </a:p>
          <a:p>
            <a:r>
              <a:rPr lang="es-CL" dirty="0">
                <a:solidFill>
                  <a:schemeClr val="accent2"/>
                </a:solidFill>
                <a:latin typeface="Trebuchet MS" charset="0"/>
              </a:rPr>
              <a:t>El curso contempla clases expositivas teóricas, trabajo en clase, ejercicios en grupo y trabajos individuales de programación en computador. Finalmente se realiza un proyecto en grupo.</a:t>
            </a:r>
            <a:endParaRPr lang="es-ES" dirty="0">
              <a:solidFill>
                <a:schemeClr val="accent2"/>
              </a:solidFill>
              <a:latin typeface="Trebuchet M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47675" y="1903413"/>
            <a:ext cx="7966075" cy="3077766"/>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Evaluación</a:t>
            </a:r>
          </a:p>
          <a:p>
            <a:endParaRPr lang="es-ES" b="1" dirty="0">
              <a:solidFill>
                <a:schemeClr val="accent2"/>
              </a:solidFill>
              <a:latin typeface="Trebuchet MS" charset="0"/>
            </a:endParaRPr>
          </a:p>
          <a:p>
            <a:r>
              <a:rPr lang="es-ES" b="1" dirty="0">
                <a:solidFill>
                  <a:schemeClr val="accent2"/>
                </a:solidFill>
                <a:latin typeface="Trebuchet MS" charset="0"/>
              </a:rPr>
              <a:t>-	Trabajo en Clases:	20% &gt; 4.0</a:t>
            </a:r>
          </a:p>
          <a:p>
            <a:r>
              <a:rPr lang="es-ES" b="1" dirty="0">
                <a:solidFill>
                  <a:schemeClr val="accent2"/>
                </a:solidFill>
                <a:latin typeface="Trebuchet MS" charset="0"/>
              </a:rPr>
              <a:t>-	3 tareas:		50% &gt; 4.0</a:t>
            </a:r>
          </a:p>
          <a:p>
            <a:r>
              <a:rPr lang="es-ES" b="1" dirty="0">
                <a:solidFill>
                  <a:schemeClr val="accent2"/>
                </a:solidFill>
                <a:latin typeface="Trebuchet MS" charset="0"/>
              </a:rPr>
              <a:t>-	1 proyecto:		30% &gt; 4.0</a:t>
            </a:r>
          </a:p>
          <a:p>
            <a:endParaRPr lang="es-ES" b="1" dirty="0">
              <a:solidFill>
                <a:schemeClr val="accent2"/>
              </a:solidFill>
              <a:latin typeface="Trebuchet MS" charset="0"/>
            </a:endParaRPr>
          </a:p>
          <a:p>
            <a:r>
              <a:rPr lang="es-ES" b="1" dirty="0">
                <a:solidFill>
                  <a:schemeClr val="accent2"/>
                </a:solidFill>
                <a:latin typeface="Trebuchet MS" charset="0"/>
              </a:rPr>
              <a:t>Para aprobar el curso se debe obtener más de 4.0 en cada ítem, de lo contrario la nota será el mínimo de ellas. </a:t>
            </a:r>
          </a:p>
          <a:p>
            <a:endParaRPr lang="es-ES" b="1" dirty="0">
              <a:solidFill>
                <a:schemeClr val="accent2"/>
              </a:solidFill>
              <a:latin typeface="Trebuchet MS" charset="0"/>
            </a:endParaRPr>
          </a:p>
          <a:p>
            <a:endParaRPr lang="es-ES" b="1" dirty="0">
              <a:solidFill>
                <a:schemeClr val="accent2"/>
              </a:solidFill>
              <a:latin typeface="Trebuchet M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47675" y="735036"/>
            <a:ext cx="8362950" cy="674030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Bibliografía</a:t>
            </a:r>
          </a:p>
          <a:p>
            <a:endParaRPr lang="es-ES" sz="3200" b="1" dirty="0">
              <a:solidFill>
                <a:schemeClr val="accent2"/>
              </a:solidFill>
              <a:latin typeface="Trebuchet MS" charset="0"/>
            </a:endParaRPr>
          </a:p>
          <a:p>
            <a:r>
              <a:rPr lang="es-ES" sz="1600" b="1" dirty="0" err="1">
                <a:solidFill>
                  <a:schemeClr val="accent2"/>
                </a:solidFill>
                <a:latin typeface="Trebuchet MS" charset="0"/>
              </a:rPr>
              <a:t>Bishop</a:t>
            </a:r>
            <a:r>
              <a:rPr lang="es-ES" sz="1600" b="1" dirty="0">
                <a:solidFill>
                  <a:schemeClr val="accent2"/>
                </a:solidFill>
                <a:latin typeface="Trebuchet MS" charset="0"/>
              </a:rPr>
              <a:t>, C.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2006.</a:t>
            </a:r>
          </a:p>
          <a:p>
            <a:r>
              <a:rPr lang="es-ES" sz="1600" b="1" dirty="0" err="1">
                <a:solidFill>
                  <a:schemeClr val="accent2"/>
                </a:solidFill>
                <a:latin typeface="Trebuchet MS" charset="0"/>
              </a:rPr>
              <a:t>Bishop</a:t>
            </a:r>
            <a:r>
              <a:rPr lang="es-ES" sz="1600" b="1" dirty="0">
                <a:solidFill>
                  <a:schemeClr val="accent2"/>
                </a:solidFill>
                <a:latin typeface="Trebuchet MS" charset="0"/>
              </a:rPr>
              <a:t>, C.	Neural Network </a:t>
            </a:r>
            <a:r>
              <a:rPr lang="es-ES" sz="1600" b="1" dirty="0" err="1">
                <a:solidFill>
                  <a:schemeClr val="accent2"/>
                </a:solidFill>
                <a:latin typeface="Trebuchet MS" charset="0"/>
              </a:rPr>
              <a:t>for</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New York, Oxford 		</a:t>
            </a:r>
            <a:r>
              <a:rPr lang="es-ES" sz="1600" b="1" dirty="0" err="1">
                <a:solidFill>
                  <a:schemeClr val="accent2"/>
                </a:solidFill>
                <a:latin typeface="Trebuchet MS" charset="0"/>
              </a:rPr>
              <a:t>University</a:t>
            </a:r>
            <a:r>
              <a:rPr lang="es-ES" sz="1600" b="1" dirty="0">
                <a:solidFill>
                  <a:schemeClr val="accent2"/>
                </a:solidFill>
                <a:latin typeface="Trebuchet MS" charset="0"/>
              </a:rPr>
              <a:t> </a:t>
            </a:r>
            <a:r>
              <a:rPr lang="es-ES" sz="1600" b="1" dirty="0" err="1">
                <a:solidFill>
                  <a:schemeClr val="accent2"/>
                </a:solidFill>
                <a:latin typeface="Trebuchet MS" charset="0"/>
              </a:rPr>
              <a:t>Press</a:t>
            </a:r>
            <a:r>
              <a:rPr lang="es-ES" sz="1600" b="1" dirty="0">
                <a:solidFill>
                  <a:schemeClr val="accent2"/>
                </a:solidFill>
                <a:latin typeface="Trebuchet MS" charset="0"/>
              </a:rPr>
              <a:t> Inc., </a:t>
            </a:r>
            <a:r>
              <a:rPr lang="es-ES" sz="1600" b="1" dirty="0" err="1">
                <a:solidFill>
                  <a:schemeClr val="accent2"/>
                </a:solidFill>
                <a:latin typeface="Trebuchet MS" charset="0"/>
              </a:rPr>
              <a:t>Reprinted</a:t>
            </a:r>
            <a:r>
              <a:rPr lang="es-ES" sz="1600" b="1" dirty="0">
                <a:solidFill>
                  <a:schemeClr val="accent2"/>
                </a:solidFill>
                <a:latin typeface="Trebuchet MS" charset="0"/>
              </a:rPr>
              <a:t>, 2005.</a:t>
            </a:r>
          </a:p>
          <a:p>
            <a:r>
              <a:rPr lang="es-ES" sz="1600" b="1" dirty="0">
                <a:solidFill>
                  <a:schemeClr val="accent2"/>
                </a:solidFill>
                <a:latin typeface="Trebuchet MS" charset="0"/>
              </a:rPr>
              <a:t>da </a:t>
            </a:r>
            <a:r>
              <a:rPr lang="es-ES" sz="1600" b="1" dirty="0" err="1">
                <a:solidFill>
                  <a:schemeClr val="accent2"/>
                </a:solidFill>
                <a:latin typeface="Trebuchet MS" charset="0"/>
              </a:rPr>
              <a:t>Fontoura</a:t>
            </a:r>
            <a:r>
              <a:rPr lang="es-ES" sz="1600" b="1" dirty="0">
                <a:solidFill>
                  <a:schemeClr val="accent2"/>
                </a:solidFill>
                <a:latin typeface="Trebuchet MS" charset="0"/>
              </a:rPr>
              <a:t>, L.; </a:t>
            </a:r>
            <a:r>
              <a:rPr lang="es-ES" sz="1600" b="1" dirty="0" err="1">
                <a:solidFill>
                  <a:schemeClr val="accent2"/>
                </a:solidFill>
                <a:latin typeface="Trebuchet MS" charset="0"/>
              </a:rPr>
              <a:t>Marcondes</a:t>
            </a:r>
            <a:r>
              <a:rPr lang="es-ES" sz="1600" b="1" dirty="0">
                <a:solidFill>
                  <a:schemeClr val="accent2"/>
                </a:solidFill>
                <a:latin typeface="Trebuchet MS" charset="0"/>
              </a:rPr>
              <a:t>, R. </a:t>
            </a:r>
            <a:r>
              <a:rPr lang="es-ES" sz="1600" b="1" dirty="0" err="1">
                <a:solidFill>
                  <a:schemeClr val="accent2"/>
                </a:solidFill>
                <a:latin typeface="Trebuchet MS" charset="0"/>
              </a:rPr>
              <a:t>Shape</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a:t>
            </a:r>
            <a:r>
              <a:rPr lang="es-ES" sz="1600" b="1" dirty="0" err="1">
                <a:solidFill>
                  <a:schemeClr val="accent2"/>
                </a:solidFill>
                <a:latin typeface="Trebuchet MS" charset="0"/>
              </a:rPr>
              <a:t>Classification</a:t>
            </a:r>
            <a:r>
              <a:rPr lang="es-ES" sz="1600" b="1" dirty="0">
                <a:solidFill>
                  <a:schemeClr val="accent2"/>
                </a:solidFill>
                <a:latin typeface="Trebuchet MS" charset="0"/>
              </a:rPr>
              <a:t>, Boca </a:t>
            </a:r>
            <a:r>
              <a:rPr lang="es-ES" sz="1600" b="1" dirty="0" err="1">
                <a:solidFill>
                  <a:schemeClr val="accent2"/>
                </a:solidFill>
                <a:latin typeface="Trebuchet MS" charset="0"/>
              </a:rPr>
              <a:t>Raton</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2001.</a:t>
            </a:r>
          </a:p>
          <a:p>
            <a:r>
              <a:rPr lang="es-ES" sz="1600" b="1" dirty="0">
                <a:solidFill>
                  <a:schemeClr val="accent2"/>
                </a:solidFill>
                <a:latin typeface="Trebuchet MS" charset="0"/>
              </a:rPr>
              <a:t>Duda, R.; </a:t>
            </a:r>
            <a:r>
              <a:rPr lang="es-ES" sz="1600" b="1" dirty="0" err="1">
                <a:solidFill>
                  <a:schemeClr val="accent2"/>
                </a:solidFill>
                <a:latin typeface="Trebuchet MS" charset="0"/>
              </a:rPr>
              <a:t>Hart</a:t>
            </a:r>
            <a:r>
              <a:rPr lang="es-ES" sz="1600" b="1" dirty="0">
                <a:solidFill>
                  <a:schemeClr val="accent2"/>
                </a:solidFill>
                <a:latin typeface="Trebuchet MS" charset="0"/>
              </a:rPr>
              <a:t>, P.; </a:t>
            </a:r>
            <a:r>
              <a:rPr lang="es-ES" sz="1600" b="1" dirty="0" err="1">
                <a:solidFill>
                  <a:schemeClr val="accent2"/>
                </a:solidFill>
                <a:latin typeface="Trebuchet MS" charset="0"/>
              </a:rPr>
              <a:t>Stork</a:t>
            </a:r>
            <a:r>
              <a:rPr lang="es-ES" sz="1600" b="1" dirty="0">
                <a:solidFill>
                  <a:schemeClr val="accent2"/>
                </a:solidFill>
                <a:latin typeface="Trebuchet MS" charset="0"/>
              </a:rPr>
              <a:t>, D.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Classification</a:t>
            </a:r>
            <a:r>
              <a:rPr lang="es-ES" sz="1600" b="1" dirty="0">
                <a:solidFill>
                  <a:schemeClr val="accent2"/>
                </a:solidFill>
                <a:latin typeface="Trebuchet MS" charset="0"/>
              </a:rPr>
              <a:t>, New York, John </a:t>
            </a:r>
            <a:r>
              <a:rPr lang="es-ES" sz="1600" b="1" dirty="0" err="1">
                <a:solidFill>
                  <a:schemeClr val="accent2"/>
                </a:solidFill>
                <a:latin typeface="Trebuchet MS" charset="0"/>
              </a:rPr>
              <a:t>Wiley</a:t>
            </a:r>
            <a:r>
              <a:rPr lang="es-ES" sz="1600" b="1" dirty="0">
                <a:solidFill>
                  <a:schemeClr val="accent2"/>
                </a:solidFill>
                <a:latin typeface="Trebuchet MS" charset="0"/>
              </a:rPr>
              <a:t> &amp; </a:t>
            </a:r>
            <a:r>
              <a:rPr lang="es-ES" sz="1600" b="1" dirty="0" err="1">
                <a:solidFill>
                  <a:schemeClr val="accent2"/>
                </a:solidFill>
                <a:latin typeface="Trebuchet MS" charset="0"/>
              </a:rPr>
              <a:t>Sons</a:t>
            </a:r>
            <a:r>
              <a:rPr lang="es-ES" sz="1600" b="1" dirty="0">
                <a:solidFill>
                  <a:schemeClr val="accent2"/>
                </a:solidFill>
                <a:latin typeface="Trebuchet MS" charset="0"/>
              </a:rPr>
              <a:t>, 		Inc., 2001.</a:t>
            </a:r>
          </a:p>
          <a:p>
            <a:r>
              <a:rPr lang="es-ES" sz="1600" b="1" dirty="0" err="1">
                <a:solidFill>
                  <a:schemeClr val="accent2"/>
                </a:solidFill>
                <a:latin typeface="Trebuchet MS" charset="0"/>
              </a:rPr>
              <a:t>Hastie</a:t>
            </a:r>
            <a:r>
              <a:rPr lang="es-ES" sz="1600" b="1" dirty="0">
                <a:solidFill>
                  <a:schemeClr val="accent2"/>
                </a:solidFill>
                <a:latin typeface="Trebuchet MS" charset="0"/>
              </a:rPr>
              <a:t>, T.; </a:t>
            </a:r>
            <a:r>
              <a:rPr lang="es-ES" sz="1600" b="1" dirty="0" err="1">
                <a:solidFill>
                  <a:schemeClr val="accent2"/>
                </a:solidFill>
                <a:latin typeface="Trebuchet MS" charset="0"/>
              </a:rPr>
              <a:t>Tibshirani</a:t>
            </a:r>
            <a:r>
              <a:rPr lang="es-ES" sz="1600" b="1" dirty="0">
                <a:solidFill>
                  <a:schemeClr val="accent2"/>
                </a:solidFill>
                <a:latin typeface="Trebuchet MS" charset="0"/>
              </a:rPr>
              <a:t>, R,; Friedman, J.: </a:t>
            </a:r>
            <a:r>
              <a:rPr lang="es-ES" sz="1600" b="1" dirty="0" err="1">
                <a:solidFill>
                  <a:schemeClr val="accent2"/>
                </a:solidFill>
                <a:latin typeface="Trebuchet MS" charset="0"/>
              </a:rPr>
              <a:t>The</a:t>
            </a:r>
            <a:r>
              <a:rPr lang="es-ES" sz="1600" b="1" dirty="0">
                <a:solidFill>
                  <a:schemeClr val="accent2"/>
                </a:solidFill>
                <a:latin typeface="Trebuchet MS" charset="0"/>
              </a:rPr>
              <a:t> </a:t>
            </a:r>
            <a:r>
              <a:rPr lang="es-ES" sz="1600" b="1" dirty="0" err="1">
                <a:solidFill>
                  <a:schemeClr val="accent2"/>
                </a:solidFill>
                <a:latin typeface="Trebuchet MS" charset="0"/>
              </a:rPr>
              <a:t>Elements</a:t>
            </a:r>
            <a:r>
              <a:rPr lang="es-ES" sz="1600" b="1" dirty="0">
                <a:solidFill>
                  <a:schemeClr val="accent2"/>
                </a:solidFill>
                <a:latin typeface="Trebuchet MS" charset="0"/>
              </a:rPr>
              <a:t> of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2001.</a:t>
            </a:r>
          </a:p>
          <a:p>
            <a:r>
              <a:rPr lang="es-ES" sz="1600" b="1" dirty="0" err="1">
                <a:solidFill>
                  <a:schemeClr val="accent2"/>
                </a:solidFill>
                <a:latin typeface="Trebuchet MS" charset="0"/>
              </a:rPr>
              <a:t>Marsland</a:t>
            </a:r>
            <a:r>
              <a:rPr lang="es-ES" sz="1600" b="1" dirty="0">
                <a:solidFill>
                  <a:schemeClr val="accent2"/>
                </a:solidFill>
                <a:latin typeface="Trebuchet MS" charset="0"/>
              </a:rPr>
              <a:t>, S.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An</a:t>
            </a:r>
            <a:r>
              <a:rPr lang="es-ES" sz="1600" b="1" dirty="0">
                <a:solidFill>
                  <a:schemeClr val="accent2"/>
                </a:solidFill>
                <a:latin typeface="Trebuchet MS" charset="0"/>
              </a:rPr>
              <a:t> </a:t>
            </a:r>
            <a:r>
              <a:rPr lang="es-ES" sz="1600" b="1" dirty="0" err="1">
                <a:solidFill>
                  <a:schemeClr val="accent2"/>
                </a:solidFill>
                <a:latin typeface="Trebuchet MS" charset="0"/>
              </a:rPr>
              <a:t>algorithmic</a:t>
            </a:r>
            <a:r>
              <a:rPr lang="es-ES" sz="1600" b="1" dirty="0">
                <a:solidFill>
                  <a:schemeClr val="accent2"/>
                </a:solidFill>
                <a:latin typeface="Trebuchet MS" charset="0"/>
              </a:rPr>
              <a:t> </a:t>
            </a:r>
            <a:r>
              <a:rPr lang="es-ES" sz="1600" b="1" dirty="0" err="1">
                <a:solidFill>
                  <a:schemeClr val="accent2"/>
                </a:solidFill>
                <a:latin typeface="Trebuchet MS" charset="0"/>
              </a:rPr>
              <a:t>Perspective</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2009.</a:t>
            </a:r>
          </a:p>
          <a:p>
            <a:r>
              <a:rPr lang="es-ES" sz="1600" b="1" dirty="0">
                <a:solidFill>
                  <a:schemeClr val="accent2"/>
                </a:solidFill>
                <a:latin typeface="Trebuchet MS" charset="0"/>
              </a:rPr>
              <a:t>Mery, D.; </a:t>
            </a:r>
            <a:r>
              <a:rPr lang="es-ES" sz="1600" b="1" dirty="0" err="1">
                <a:solidFill>
                  <a:schemeClr val="accent2"/>
                </a:solidFill>
                <a:latin typeface="Trebuchet MS" charset="0"/>
              </a:rPr>
              <a:t>Pieringer</a:t>
            </a:r>
            <a:r>
              <a:rPr lang="es-ES" sz="1600" b="1" dirty="0">
                <a:solidFill>
                  <a:schemeClr val="accent2"/>
                </a:solidFill>
                <a:latin typeface="Trebuchet MS" charset="0"/>
              </a:rPr>
              <a:t>, C.: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 </a:t>
            </a:r>
            <a:r>
              <a:rPr lang="es-ES" sz="1600" b="1" dirty="0" err="1">
                <a:solidFill>
                  <a:schemeClr val="accent2"/>
                </a:solidFill>
                <a:latin typeface="Trebuchet MS" charset="0"/>
              </a:rPr>
              <a:t>for</a:t>
            </a:r>
            <a:r>
              <a:rPr lang="es-ES" sz="1600" b="1" dirty="0">
                <a:solidFill>
                  <a:schemeClr val="accent2"/>
                </a:solidFill>
                <a:latin typeface="Trebuchet MS" charset="0"/>
              </a:rPr>
              <a:t> X-</a:t>
            </a:r>
            <a:r>
              <a:rPr lang="es-ES" sz="1600" b="1" dirty="0" err="1">
                <a:solidFill>
                  <a:schemeClr val="accent2"/>
                </a:solidFill>
                <a:latin typeface="Trebuchet MS" charset="0"/>
              </a:rPr>
              <a:t>ray</a:t>
            </a:r>
            <a:r>
              <a:rPr lang="es-ES" sz="1600" b="1" dirty="0">
                <a:solidFill>
                  <a:schemeClr val="accent2"/>
                </a:solidFill>
                <a:latin typeface="Trebuchet MS" charset="0"/>
              </a:rPr>
              <a:t> </a:t>
            </a:r>
            <a:r>
              <a:rPr lang="es-ES" sz="1600" b="1" dirty="0" err="1">
                <a:solidFill>
                  <a:schemeClr val="accent2"/>
                </a:solidFill>
                <a:latin typeface="Trebuchet MS" charset="0"/>
              </a:rPr>
              <a:t>Testing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2021</a:t>
            </a:r>
          </a:p>
          <a:p>
            <a:r>
              <a:rPr lang="es-ES" sz="1600" b="1" dirty="0">
                <a:solidFill>
                  <a:schemeClr val="accent2"/>
                </a:solidFill>
                <a:latin typeface="Trebuchet MS" charset="0"/>
              </a:rPr>
              <a:t>Nixon, M.; Aguado, A. </a:t>
            </a:r>
            <a:r>
              <a:rPr lang="es-ES" sz="1600" b="1" dirty="0" err="1">
                <a:solidFill>
                  <a:schemeClr val="accent2"/>
                </a:solidFill>
                <a:latin typeface="Trebuchet MS" charset="0"/>
              </a:rPr>
              <a:t>Feature</a:t>
            </a:r>
            <a:r>
              <a:rPr lang="es-ES" sz="1600" b="1" dirty="0">
                <a:solidFill>
                  <a:schemeClr val="accent2"/>
                </a:solidFill>
                <a:latin typeface="Trebuchet MS" charset="0"/>
              </a:rPr>
              <a:t> </a:t>
            </a:r>
            <a:r>
              <a:rPr lang="es-ES" sz="1600" b="1" dirty="0" err="1">
                <a:solidFill>
                  <a:schemeClr val="accent2"/>
                </a:solidFill>
                <a:latin typeface="Trebuchet MS" charset="0"/>
              </a:rPr>
              <a:t>Extraction</a:t>
            </a:r>
            <a:r>
              <a:rPr lang="es-ES" sz="1600" b="1" dirty="0">
                <a:solidFill>
                  <a:schemeClr val="accent2"/>
                </a:solidFill>
                <a:latin typeface="Trebuchet MS" charset="0"/>
              </a:rPr>
              <a:t> &amp; </a:t>
            </a:r>
            <a:r>
              <a:rPr lang="es-ES" sz="1600" b="1" dirty="0" err="1">
                <a:solidFill>
                  <a:schemeClr val="accent2"/>
                </a:solidFill>
                <a:latin typeface="Trebuchet MS" charset="0"/>
              </a:rPr>
              <a:t>Image</a:t>
            </a:r>
            <a:r>
              <a:rPr lang="es-ES" sz="1600" b="1" dirty="0">
                <a:solidFill>
                  <a:schemeClr val="accent2"/>
                </a:solidFill>
                <a:latin typeface="Trebuchet MS" charset="0"/>
              </a:rPr>
              <a:t> </a:t>
            </a:r>
            <a:r>
              <a:rPr lang="es-ES" sz="1600" b="1" dirty="0" err="1">
                <a:solidFill>
                  <a:schemeClr val="accent2"/>
                </a:solidFill>
                <a:latin typeface="Trebuchet MS" charset="0"/>
              </a:rPr>
              <a:t>Processing</a:t>
            </a:r>
            <a:r>
              <a:rPr lang="es-ES" sz="1600" b="1" dirty="0">
                <a:solidFill>
                  <a:schemeClr val="accent2"/>
                </a:solidFill>
                <a:latin typeface="Trebuchet MS" charset="0"/>
              </a:rPr>
              <a:t>, </a:t>
            </a:r>
            <a:r>
              <a:rPr lang="es-ES" sz="1600" b="1" dirty="0" err="1">
                <a:solidFill>
                  <a:schemeClr val="accent2"/>
                </a:solidFill>
                <a:latin typeface="Trebuchet MS" charset="0"/>
              </a:rPr>
              <a:t>Amsterdam</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2004.</a:t>
            </a:r>
          </a:p>
          <a:p>
            <a:r>
              <a:rPr lang="es-ES" sz="1600" b="1" dirty="0" err="1">
                <a:solidFill>
                  <a:schemeClr val="accent2"/>
                </a:solidFill>
                <a:latin typeface="Trebuchet MS" charset="0"/>
              </a:rPr>
              <a:t>Webb</a:t>
            </a:r>
            <a:r>
              <a:rPr lang="es-ES" sz="1600" b="1" dirty="0">
                <a:solidFill>
                  <a:schemeClr val="accent2"/>
                </a:solidFill>
                <a:latin typeface="Trebuchet MS" charset="0"/>
              </a:rPr>
              <a:t>, A.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t>
            </a:r>
            <a:r>
              <a:rPr lang="es-ES" sz="1600" b="1" dirty="0" err="1">
                <a:solidFill>
                  <a:schemeClr val="accent2"/>
                </a:solidFill>
                <a:latin typeface="Trebuchet MS" charset="0"/>
              </a:rPr>
              <a:t>Wiley</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2002.</a:t>
            </a:r>
          </a:p>
          <a:p>
            <a:r>
              <a:rPr lang="es-ES" sz="1600" b="1" dirty="0" err="1">
                <a:solidFill>
                  <a:schemeClr val="accent2"/>
                </a:solidFill>
                <a:latin typeface="Trebuchet MS" charset="0"/>
              </a:rPr>
              <a:t>Witten</a:t>
            </a:r>
            <a:r>
              <a:rPr lang="es-ES" sz="1600" b="1" dirty="0">
                <a:solidFill>
                  <a:schemeClr val="accent2"/>
                </a:solidFill>
                <a:latin typeface="Trebuchet MS" charset="0"/>
              </a:rPr>
              <a:t>, I.H; Frank, E. Data </a:t>
            </a:r>
            <a:r>
              <a:rPr lang="es-ES" sz="1600" b="1" dirty="0" err="1">
                <a:solidFill>
                  <a:schemeClr val="accent2"/>
                </a:solidFill>
                <a:latin typeface="Trebuchet MS" charset="0"/>
              </a:rPr>
              <a:t>Mining</a:t>
            </a:r>
            <a:r>
              <a:rPr lang="es-ES" sz="1600" b="1" dirty="0">
                <a:solidFill>
                  <a:schemeClr val="accent2"/>
                </a:solidFill>
                <a:latin typeface="Trebuchet MS" charset="0"/>
              </a:rPr>
              <a:t>: </a:t>
            </a:r>
            <a:r>
              <a:rPr lang="es-ES" sz="1600" b="1" dirty="0" err="1">
                <a:solidFill>
                  <a:schemeClr val="accent2"/>
                </a:solidFill>
                <a:latin typeface="Trebuchet MS" charset="0"/>
              </a:rPr>
              <a:t>Practical</a:t>
            </a:r>
            <a:r>
              <a:rPr lang="es-ES" sz="1600" b="1" dirty="0">
                <a:solidFill>
                  <a:schemeClr val="accent2"/>
                </a:solidFill>
                <a:latin typeface="Trebuchet MS" charset="0"/>
              </a:rPr>
              <a:t> Machine </a:t>
            </a:r>
            <a:r>
              <a:rPr lang="es-ES" sz="1600" b="1" dirty="0" err="1">
                <a:solidFill>
                  <a:schemeClr val="accent2"/>
                </a:solidFill>
                <a:latin typeface="Trebuchet MS" charset="0"/>
              </a:rPr>
              <a:t>Learning</a:t>
            </a:r>
            <a:r>
              <a:rPr lang="es-ES" sz="1600" b="1" dirty="0">
                <a:solidFill>
                  <a:schemeClr val="accent2"/>
                </a:solidFill>
                <a:latin typeface="Trebuchet MS" charset="0"/>
              </a:rPr>
              <a:t> Tools and </a:t>
            </a:r>
            <a:r>
              <a:rPr lang="es-ES" sz="1600" b="1" dirty="0" err="1">
                <a:solidFill>
                  <a:schemeClr val="accent2"/>
                </a:solidFill>
                <a:latin typeface="Trebuchet MS" charset="0"/>
              </a:rPr>
              <a:t>Techniques</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2005.</a:t>
            </a:r>
          </a:p>
          <a:p>
            <a:endParaRPr lang="es-ES" sz="1600" b="1" dirty="0">
              <a:solidFill>
                <a:schemeClr val="accent2"/>
              </a:solidFill>
              <a:latin typeface="Trebuchet MS" charset="0"/>
            </a:endParaRPr>
          </a:p>
          <a:p>
            <a:r>
              <a:rPr lang="es-ES" sz="1600" b="1" dirty="0">
                <a:solidFill>
                  <a:schemeClr val="accent2"/>
                </a:solidFill>
                <a:latin typeface="Trebuchet MS" charset="0"/>
              </a:rPr>
              <a:t>Artículos seleccionados de IEEE </a:t>
            </a:r>
            <a:r>
              <a:rPr lang="es-ES" sz="1600" b="1" dirty="0" err="1">
                <a:solidFill>
                  <a:schemeClr val="accent2"/>
                </a:solidFill>
                <a:latin typeface="Trebuchet MS" charset="0"/>
              </a:rPr>
              <a:t>Transaction</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Machine </a:t>
            </a:r>
            <a:r>
              <a:rPr lang="es-ES" sz="1600" b="1" dirty="0" err="1">
                <a:solidFill>
                  <a:schemeClr val="accent2"/>
                </a:solidFill>
                <a:latin typeface="Trebuchet MS" charset="0"/>
              </a:rPr>
              <a:t>Intelligence</a:t>
            </a:r>
            <a:r>
              <a:rPr lang="es-ES" sz="1600" b="1" dirty="0">
                <a:solidFill>
                  <a:schemeClr val="accent2"/>
                </a:solidFill>
                <a:latin typeface="Trebuchet MS" charset="0"/>
              </a:rPr>
              <a:t>, y de </a:t>
            </a:r>
            <a:r>
              <a:rPr lang="es-ES" sz="1600" b="1" dirty="0" err="1">
                <a:solidFill>
                  <a:schemeClr val="accent2"/>
                </a:solidFill>
                <a:latin typeface="Trebuchet MS" charset="0"/>
              </a:rPr>
              <a:t>Proceedings</a:t>
            </a:r>
            <a:r>
              <a:rPr lang="es-ES" sz="1600" b="1" dirty="0">
                <a:solidFill>
                  <a:schemeClr val="accent2"/>
                </a:solidFill>
                <a:latin typeface="Trebuchet MS" charset="0"/>
              </a:rPr>
              <a:t> of International </a:t>
            </a:r>
            <a:r>
              <a:rPr lang="es-ES" sz="1600" b="1" dirty="0" err="1">
                <a:solidFill>
                  <a:schemeClr val="accent2"/>
                </a:solidFill>
                <a:latin typeface="Trebuchet MS" charset="0"/>
              </a:rPr>
              <a:t>Conferences</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a:t>
            </a:r>
          </a:p>
          <a:p>
            <a:r>
              <a:rPr lang="es-ES" sz="1600" b="1" dirty="0">
                <a:solidFill>
                  <a:schemeClr val="accent2"/>
                </a:solidFill>
                <a:latin typeface="Trebuchet MS" charset="0"/>
              </a:rPr>
              <a:t> </a:t>
            </a:r>
          </a:p>
          <a:p>
            <a:endParaRPr lang="es-ES" sz="1600" b="1" dirty="0">
              <a:solidFill>
                <a:schemeClr val="accent2"/>
              </a:solidFill>
              <a:latin typeface="Trebuchet MS"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47675" y="1570038"/>
            <a:ext cx="7966075" cy="5324535"/>
          </a:xfrm>
          <a:prstGeom prst="rect">
            <a:avLst/>
          </a:prstGeom>
          <a:noFill/>
          <a:ln w="9525">
            <a:noFill/>
            <a:miter lim="800000"/>
            <a:headEnd/>
            <a:tailEnd/>
          </a:ln>
        </p:spPr>
        <p:txBody>
          <a:bodyPr>
            <a:prstTxWarp prst="textNoShape">
              <a:avLst/>
            </a:prstTxWarp>
            <a:spAutoFit/>
          </a:bodyPr>
          <a:lstStyle/>
          <a:p>
            <a:r>
              <a:rPr lang="es-ES_tradnl" sz="2000" b="1" dirty="0">
                <a:solidFill>
                  <a:schemeClr val="accent6"/>
                </a:solidFill>
              </a:rPr>
              <a:t>Código de Honor e Integridad Académica</a:t>
            </a:r>
          </a:p>
          <a:p>
            <a:endParaRPr lang="es-ES_tradnl" sz="2000" b="1" dirty="0"/>
          </a:p>
          <a:p>
            <a:r>
              <a:rPr lang="es-ES_tradnl" sz="2000" dirty="0"/>
              <a:t>Este curso adscribe el Código de Honor establecido por la Escuela de Ingeniería el que es vinculante. Todo trabajo evaluado en este curso debe ser propio. En caso de que exista colaboración permitida con otros estudiantes, el trabajo deberá referenciar y atribuir correctamente dicha contribución a quien corresponda. </a:t>
            </a:r>
          </a:p>
          <a:p>
            <a:r>
              <a:rPr lang="es-ES_tradnl" sz="2000" dirty="0"/>
              <a:t>Como estudiante es su deber conocer la versión en línea del </a:t>
            </a:r>
            <a:r>
              <a:rPr lang="es-ES_tradnl" sz="2000" dirty="0">
                <a:hlinkClick r:id="rId3"/>
              </a:rPr>
              <a:t>Código de Honor</a:t>
            </a:r>
            <a:r>
              <a:rPr lang="es-ES_tradnl" sz="2000" dirty="0"/>
              <a:t>. </a:t>
            </a:r>
          </a:p>
          <a:p>
            <a:endParaRPr lang="es-ES_tradnl" sz="2000" dirty="0"/>
          </a:p>
          <a:p>
            <a:r>
              <a:rPr lang="es-ES_tradnl" sz="2000" dirty="0"/>
              <a:t>Además, los estudiantes de este curso declaran conocer </a:t>
            </a:r>
            <a:r>
              <a:rPr lang="es-ES_tradnl" sz="2000" dirty="0">
                <a:hlinkClick r:id="rId4"/>
              </a:rPr>
              <a:t>Política de Integridad Académica del Departamento de Ciencia de la Computación</a:t>
            </a:r>
            <a:r>
              <a:rPr lang="es-ES_tradnl" sz="2000" dirty="0"/>
              <a:t>.</a:t>
            </a:r>
          </a:p>
          <a:p>
            <a:endParaRPr lang="es-ES_tradnl" sz="2000" b="1" dirty="0">
              <a:solidFill>
                <a:schemeClr val="accent2"/>
              </a:solidFill>
              <a:latin typeface="Trebuchet MS" charset="0"/>
            </a:endParaRPr>
          </a:p>
          <a:p>
            <a:endParaRPr lang="es-ES_tradnl" sz="2000" dirty="0">
              <a:latin typeface="Trebuchet MS" charset="0"/>
            </a:endParaRPr>
          </a:p>
          <a:p>
            <a:br>
              <a:rPr lang="es-ES_tradnl" sz="2000" b="1" dirty="0">
                <a:solidFill>
                  <a:schemeClr val="accent2"/>
                </a:solidFill>
                <a:latin typeface="Trebuchet MS" charset="0"/>
              </a:rPr>
            </a:br>
            <a:endParaRPr lang="es-ES_tradnl" sz="2000" b="1" dirty="0">
              <a:solidFill>
                <a:schemeClr val="accent2"/>
              </a:solidFill>
              <a:latin typeface="Trebuchet MS"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2331076"/>
            <a:ext cx="9800823" cy="475230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730027">
            <a:off x="6890197" y="502276"/>
            <a:ext cx="2047741" cy="11848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a:t>Si quieren saber qué hago</a:t>
            </a:r>
          </a:p>
        </p:txBody>
      </p:sp>
    </p:spTree>
    <p:extLst>
      <p:ext uri="{BB962C8B-B14F-4D97-AF65-F5344CB8AC3E}">
        <p14:creationId xmlns:p14="http://schemas.microsoft.com/office/powerpoint/2010/main" val="128429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2923504"/>
            <a:ext cx="9800823" cy="415987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6"/>
            <a:ext cx="9800823" cy="158983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a:off x="5076985" y="2025215"/>
            <a:ext cx="2185316" cy="1184856"/>
          </a:xfrm>
          <a:prstGeom prst="ellipse">
            <a:avLst/>
          </a:prstGeom>
          <a:gradFill>
            <a:gsLst>
              <a:gs pos="0">
                <a:srgbClr val="FF0000"/>
              </a:gs>
              <a:gs pos="80000">
                <a:srgbClr val="FF0000"/>
              </a:gs>
              <a:gs pos="100000">
                <a:srgbClr val="C0000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Para comunicarse conmigo</a:t>
            </a:r>
          </a:p>
        </p:txBody>
      </p:sp>
    </p:spTree>
    <p:extLst>
      <p:ext uri="{BB962C8B-B14F-4D97-AF65-F5344CB8AC3E}">
        <p14:creationId xmlns:p14="http://schemas.microsoft.com/office/powerpoint/2010/main" val="410141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696820" y="2740025"/>
            <a:ext cx="5655114" cy="2308324"/>
          </a:xfrm>
          <a:prstGeom prst="rect">
            <a:avLst/>
          </a:prstGeom>
          <a:noFill/>
          <a:ln w="9525">
            <a:noFill/>
            <a:miter lim="800000"/>
            <a:headEnd/>
            <a:tailEnd/>
          </a:ln>
        </p:spPr>
        <p:txBody>
          <a:bodyPr wrap="none">
            <a:prstTxWarp prst="textNoShape">
              <a:avLst/>
            </a:prstTxWarp>
            <a:spAutoFit/>
          </a:bodyPr>
          <a:lstStyle/>
          <a:p>
            <a:pPr algn="ctr"/>
            <a:r>
              <a:rPr lang="es-CL" sz="3200" b="1" dirty="0">
                <a:solidFill>
                  <a:srgbClr val="3333CC"/>
                </a:solidFill>
                <a:latin typeface="Trebuchet MS" charset="0"/>
              </a:rPr>
              <a:t>Reconocimiento de Patrones</a:t>
            </a:r>
          </a:p>
          <a:p>
            <a:pPr algn="ctr"/>
            <a:r>
              <a:rPr lang="es-CL" sz="3200" b="1" dirty="0">
                <a:solidFill>
                  <a:srgbClr val="3333CC"/>
                </a:solidFill>
                <a:latin typeface="Trebuchet MS" charset="0"/>
              </a:rPr>
              <a:t>ICC / IEE 3724</a:t>
            </a:r>
          </a:p>
          <a:p>
            <a:pPr algn="ctr"/>
            <a:endParaRPr lang="es-CL" dirty="0">
              <a:solidFill>
                <a:srgbClr val="3333CC"/>
              </a:solidFill>
              <a:latin typeface="Trebuchet MS" charset="0"/>
            </a:endParaRPr>
          </a:p>
          <a:p>
            <a:pPr algn="ctr"/>
            <a:r>
              <a:rPr lang="es-CL" sz="1400" dirty="0">
                <a:solidFill>
                  <a:srgbClr val="3333CC"/>
                </a:solidFill>
                <a:latin typeface="Trebuchet MS" charset="0"/>
              </a:rPr>
              <a:t>Domingo Mery</a:t>
            </a:r>
          </a:p>
          <a:p>
            <a:pPr algn="ctr"/>
            <a:endParaRPr lang="es-CL" sz="1200" dirty="0">
              <a:solidFill>
                <a:srgbClr val="3333CC"/>
              </a:solidFill>
              <a:latin typeface="Trebuchet MS" charset="0"/>
            </a:endParaRPr>
          </a:p>
          <a:p>
            <a:pPr algn="ctr"/>
            <a:r>
              <a:rPr lang="es-CL" sz="1200" dirty="0">
                <a:solidFill>
                  <a:srgbClr val="3333CC"/>
                </a:solidFill>
                <a:latin typeface="Trebuchet MS" charset="0"/>
              </a:rPr>
              <a:t>Departamento de Ciencia de la Computación</a:t>
            </a:r>
          </a:p>
          <a:p>
            <a:pPr algn="ctr"/>
            <a:r>
              <a:rPr lang="es-CL" sz="1200" dirty="0">
                <a:solidFill>
                  <a:srgbClr val="3333CC"/>
                </a:solidFill>
                <a:latin typeface="Trebuchet MS" charset="0"/>
              </a:rPr>
              <a:t>Universidad Católica de Chile</a:t>
            </a:r>
          </a:p>
          <a:p>
            <a:pPr algn="ctr"/>
            <a:endParaRPr lang="en-US" sz="1200" dirty="0">
              <a:solidFill>
                <a:srgbClr val="3333CC"/>
              </a:solidFill>
              <a:latin typeface="Trebuchet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3966692"/>
            <a:ext cx="9800823" cy="3116687"/>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6"/>
            <a:ext cx="9800823" cy="204774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6643040" y="2216784"/>
            <a:ext cx="2391378" cy="1349049"/>
          </a:xfrm>
          <a:prstGeom prst="ellipse">
            <a:avLst/>
          </a:prstGeom>
          <a:gradFill>
            <a:gsLst>
              <a:gs pos="0">
                <a:srgbClr val="FFC000"/>
              </a:gs>
              <a:gs pos="80000">
                <a:srgbClr val="FF0000"/>
              </a:gs>
              <a:gs pos="100000">
                <a:srgbClr val="C0000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Clases online y reuniones conmigo</a:t>
            </a:r>
          </a:p>
        </p:txBody>
      </p:sp>
    </p:spTree>
    <p:extLst>
      <p:ext uri="{BB962C8B-B14F-4D97-AF65-F5344CB8AC3E}">
        <p14:creationId xmlns:p14="http://schemas.microsoft.com/office/powerpoint/2010/main" val="1678729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4533363"/>
            <a:ext cx="9800823" cy="255001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307161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6388548" y="3651659"/>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Clases grabadas</a:t>
            </a:r>
          </a:p>
        </p:txBody>
      </p:sp>
    </p:spTree>
    <p:extLst>
      <p:ext uri="{BB962C8B-B14F-4D97-AF65-F5344CB8AC3E}">
        <p14:creationId xmlns:p14="http://schemas.microsoft.com/office/powerpoint/2010/main" val="3018926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5035639"/>
            <a:ext cx="9800823" cy="20477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365116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7055162" y="4032599"/>
            <a:ext cx="2391378" cy="1349049"/>
          </a:xfrm>
          <a:prstGeom prst="ellipse">
            <a:avLst/>
          </a:prstGeom>
          <a:gradFill>
            <a:gsLst>
              <a:gs pos="0">
                <a:schemeClr val="accent4">
                  <a:lumMod val="50000"/>
                  <a:lumOff val="50000"/>
                </a:schemeClr>
              </a:gs>
              <a:gs pos="50000">
                <a:schemeClr val="tx2">
                  <a:lumMod val="50000"/>
                  <a:lumOff val="50000"/>
                </a:schemeClr>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Repositorio, foro, enunciados</a:t>
            </a:r>
          </a:p>
        </p:txBody>
      </p:sp>
    </p:spTree>
    <p:extLst>
      <p:ext uri="{BB962C8B-B14F-4D97-AF65-F5344CB8AC3E}">
        <p14:creationId xmlns:p14="http://schemas.microsoft.com/office/powerpoint/2010/main" val="402786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5604307"/>
            <a:ext cx="9800823" cy="147907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417919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7055162" y="4032599"/>
            <a:ext cx="2391378" cy="1349049"/>
          </a:xfrm>
          <a:prstGeom prst="ellipse">
            <a:avLst/>
          </a:prstGeom>
          <a:gradFill>
            <a:gsLst>
              <a:gs pos="0">
                <a:schemeClr val="accent2">
                  <a:lumMod val="75000"/>
                </a:schemeClr>
              </a:gs>
              <a:gs pos="50000">
                <a:schemeClr val="accent2">
                  <a:lumMod val="40000"/>
                  <a:lumOff val="60000"/>
                </a:schemeClr>
              </a:gs>
              <a:gs pos="100000">
                <a:schemeClr val="accent2">
                  <a:lumMod val="20000"/>
                  <a:lumOff val="8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Links a todo, calendario</a:t>
            </a:r>
          </a:p>
        </p:txBody>
      </p:sp>
    </p:spTree>
    <p:extLst>
      <p:ext uri="{BB962C8B-B14F-4D97-AF65-F5344CB8AC3E}">
        <p14:creationId xmlns:p14="http://schemas.microsoft.com/office/powerpoint/2010/main" val="358572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47E4230F-F8D6-9142-8202-48957A0E909C}"/>
              </a:ext>
            </a:extLst>
          </p:cNvPr>
          <p:cNvSpPr/>
          <p:nvPr/>
        </p:nvSpPr>
        <p:spPr>
          <a:xfrm>
            <a:off x="-244699" y="6143223"/>
            <a:ext cx="9800823" cy="94015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476074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7055161" y="5143183"/>
            <a:ext cx="2391378" cy="1349049"/>
          </a:xfrm>
          <a:prstGeom prst="ellipse">
            <a:avLst/>
          </a:prstGeom>
          <a:gradFill>
            <a:gsLst>
              <a:gs pos="0">
                <a:srgbClr val="FFFF66"/>
              </a:gs>
              <a:gs pos="50000">
                <a:srgbClr val="E3AC83"/>
              </a:gs>
              <a:gs pos="100000">
                <a:schemeClr val="accent2">
                  <a:lumMod val="20000"/>
                  <a:lumOff val="8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Para subir las tareas</a:t>
            </a:r>
          </a:p>
        </p:txBody>
      </p:sp>
    </p:spTree>
    <p:extLst>
      <p:ext uri="{BB962C8B-B14F-4D97-AF65-F5344CB8AC3E}">
        <p14:creationId xmlns:p14="http://schemas.microsoft.com/office/powerpoint/2010/main" val="188224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6401753"/>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Zoom: 	</a:t>
            </a:r>
            <a:r>
              <a:rPr lang="es-CL" b="1" dirty="0">
                <a:solidFill>
                  <a:schemeClr val="accent2"/>
                </a:solidFill>
                <a:latin typeface="Trebuchet MS" charset="0"/>
                <a:hlinkClick r:id="rId5"/>
              </a:rPr>
              <a:t>https://notredame.zoom.us/my/patrones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Meeting ID: 386 155 8778</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Google Classroom: Class Code asifzvs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5" name="Rectangle 4">
            <a:extLst>
              <a:ext uri="{FF2B5EF4-FFF2-40B4-BE49-F238E27FC236}">
                <a16:creationId xmlns:a16="http://schemas.microsoft.com/office/drawing/2014/main" id="{4902BA5A-0649-834B-8088-D04291771DF1}"/>
              </a:ext>
            </a:extLst>
          </p:cNvPr>
          <p:cNvSpPr/>
          <p:nvPr/>
        </p:nvSpPr>
        <p:spPr>
          <a:xfrm>
            <a:off x="-244700" y="843565"/>
            <a:ext cx="9800823" cy="528677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F7F1B5-E4D7-DA47-8148-6D482C5F6B7F}"/>
              </a:ext>
            </a:extLst>
          </p:cNvPr>
          <p:cNvSpPr/>
          <p:nvPr/>
        </p:nvSpPr>
        <p:spPr>
          <a:xfrm rot="682772">
            <a:off x="6643038" y="5673611"/>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Noticias de </a:t>
            </a:r>
            <a:r>
              <a:rPr lang="es-ES_tradnl" dirty="0" err="1"/>
              <a:t>Computer</a:t>
            </a:r>
            <a:r>
              <a:rPr lang="es-ES_tradnl" dirty="0"/>
              <a:t> </a:t>
            </a:r>
            <a:r>
              <a:rPr lang="es-ES_tradnl" dirty="0" err="1"/>
              <a:t>Vision</a:t>
            </a:r>
            <a:r>
              <a:rPr lang="es-ES_tradnl" dirty="0"/>
              <a:t>, ML, etc.</a:t>
            </a:r>
          </a:p>
        </p:txBody>
      </p:sp>
    </p:spTree>
    <p:extLst>
      <p:ext uri="{BB962C8B-B14F-4D97-AF65-F5344CB8AC3E}">
        <p14:creationId xmlns:p14="http://schemas.microsoft.com/office/powerpoint/2010/main" val="194953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8677" name="Picture 5"/>
          <p:cNvPicPr>
            <a:picLocks noChangeAspect="1" noChangeArrowheads="1"/>
          </p:cNvPicPr>
          <p:nvPr/>
        </p:nvPicPr>
        <p:blipFill>
          <a:blip r:embed="rId3"/>
          <a:srcRect/>
          <a:stretch>
            <a:fillRect/>
          </a:stretch>
        </p:blipFill>
        <p:spPr bwMode="auto">
          <a:xfrm>
            <a:off x="820738" y="681038"/>
            <a:ext cx="4692650" cy="4716462"/>
          </a:xfrm>
          <a:prstGeom prst="rect">
            <a:avLst/>
          </a:prstGeom>
          <a:noFill/>
          <a:ln w="9525">
            <a:noFill/>
            <a:miter lim="800000"/>
            <a:headEnd/>
            <a:tailEnd/>
          </a:ln>
        </p:spPr>
      </p:pic>
      <p:pic>
        <p:nvPicPr>
          <p:cNvPr id="668678" name="Picture 6"/>
          <p:cNvPicPr>
            <a:picLocks noChangeAspect="1" noChangeArrowheads="1"/>
          </p:cNvPicPr>
          <p:nvPr/>
        </p:nvPicPr>
        <p:blipFill>
          <a:blip r:embed="rId4"/>
          <a:srcRect/>
          <a:stretch>
            <a:fillRect/>
          </a:stretch>
        </p:blipFill>
        <p:spPr bwMode="auto">
          <a:xfrm>
            <a:off x="809625" y="682625"/>
            <a:ext cx="4705350" cy="4705350"/>
          </a:xfrm>
          <a:prstGeom prst="rect">
            <a:avLst/>
          </a:prstGeom>
          <a:noFill/>
          <a:ln w="9525">
            <a:noFill/>
            <a:miter lim="800000"/>
            <a:headEnd/>
            <a:tailEnd/>
          </a:ln>
        </p:spPr>
      </p:pic>
      <p:pic>
        <p:nvPicPr>
          <p:cNvPr id="668679" name="Picture 7"/>
          <p:cNvPicPr>
            <a:picLocks noChangeAspect="1" noChangeArrowheads="1"/>
          </p:cNvPicPr>
          <p:nvPr/>
        </p:nvPicPr>
        <p:blipFill>
          <a:blip r:embed="rId5"/>
          <a:srcRect/>
          <a:stretch>
            <a:fillRect/>
          </a:stretch>
        </p:blipFill>
        <p:spPr bwMode="auto">
          <a:xfrm>
            <a:off x="798513" y="682625"/>
            <a:ext cx="4716462" cy="4705350"/>
          </a:xfrm>
          <a:prstGeom prst="rect">
            <a:avLst/>
          </a:prstGeom>
          <a:noFill/>
          <a:ln w="9525">
            <a:noFill/>
            <a:miter lim="800000"/>
            <a:headEnd/>
            <a:tailEnd/>
          </a:ln>
        </p:spPr>
      </p:pic>
      <p:pic>
        <p:nvPicPr>
          <p:cNvPr id="668680" name="Picture 8"/>
          <p:cNvPicPr>
            <a:picLocks noChangeAspect="1" noChangeArrowheads="1"/>
          </p:cNvPicPr>
          <p:nvPr/>
        </p:nvPicPr>
        <p:blipFill>
          <a:blip r:embed="rId6"/>
          <a:srcRect/>
          <a:stretch>
            <a:fillRect/>
          </a:stretch>
        </p:blipFill>
        <p:spPr bwMode="auto">
          <a:xfrm>
            <a:off x="798513" y="682625"/>
            <a:ext cx="4716462" cy="4705350"/>
          </a:xfrm>
          <a:prstGeom prst="rect">
            <a:avLst/>
          </a:prstGeom>
          <a:noFill/>
          <a:ln w="9525">
            <a:noFill/>
            <a:miter lim="800000"/>
            <a:headEnd/>
            <a:tailEnd/>
          </a:ln>
        </p:spPr>
      </p:pic>
      <p:pic>
        <p:nvPicPr>
          <p:cNvPr id="668675" name="Picture 3"/>
          <p:cNvPicPr>
            <a:picLocks noChangeAspect="1" noChangeArrowheads="1"/>
          </p:cNvPicPr>
          <p:nvPr/>
        </p:nvPicPr>
        <p:blipFill>
          <a:blip r:embed="rId7"/>
          <a:srcRect/>
          <a:stretch>
            <a:fillRect/>
          </a:stretch>
        </p:blipFill>
        <p:spPr bwMode="auto">
          <a:xfrm>
            <a:off x="3592513" y="3762375"/>
            <a:ext cx="5221287" cy="1390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8677"/>
                                        </p:tgtEl>
                                        <p:attrNameLst>
                                          <p:attrName>style.visibility</p:attrName>
                                        </p:attrNameLst>
                                      </p:cBhvr>
                                      <p:to>
                                        <p:strVal val="visible"/>
                                      </p:to>
                                    </p:set>
                                    <p:animEffect transition="in" filter="fade">
                                      <p:cBhvr>
                                        <p:cTn id="7" dur="2000"/>
                                        <p:tgtEl>
                                          <p:spTgt spid="668677"/>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668678"/>
                                        </p:tgtEl>
                                        <p:attrNameLst>
                                          <p:attrName>style.visibility</p:attrName>
                                        </p:attrNameLst>
                                      </p:cBhvr>
                                      <p:to>
                                        <p:strVal val="visible"/>
                                      </p:to>
                                    </p:set>
                                    <p:animEffect transition="in" filter="fade">
                                      <p:cBhvr>
                                        <p:cTn id="11" dur="2000"/>
                                        <p:tgtEl>
                                          <p:spTgt spid="668678"/>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668679"/>
                                        </p:tgtEl>
                                        <p:attrNameLst>
                                          <p:attrName>style.visibility</p:attrName>
                                        </p:attrNameLst>
                                      </p:cBhvr>
                                      <p:to>
                                        <p:strVal val="visible"/>
                                      </p:to>
                                    </p:set>
                                    <p:animEffect transition="in" filter="fade">
                                      <p:cBhvr>
                                        <p:cTn id="15" dur="2000"/>
                                        <p:tgtEl>
                                          <p:spTgt spid="668679"/>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668680"/>
                                        </p:tgtEl>
                                        <p:attrNameLst>
                                          <p:attrName>style.visibility</p:attrName>
                                        </p:attrNameLst>
                                      </p:cBhvr>
                                      <p:to>
                                        <p:strVal val="visible"/>
                                      </p:to>
                                    </p:set>
                                    <p:animEffect transition="in" filter="fade">
                                      <p:cBhvr>
                                        <p:cTn id="19" dur="2000"/>
                                        <p:tgtEl>
                                          <p:spTgt spid="668680"/>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668675"/>
                                        </p:tgtEl>
                                        <p:attrNameLst>
                                          <p:attrName>style.visibility</p:attrName>
                                        </p:attrNameLst>
                                      </p:cBhvr>
                                      <p:to>
                                        <p:strVal val="visible"/>
                                      </p:to>
                                    </p:set>
                                    <p:anim calcmode="lin" valueType="num">
                                      <p:cBhvr>
                                        <p:cTn id="24" dur="1000" fill="hold"/>
                                        <p:tgtEl>
                                          <p:spTgt spid="668675"/>
                                        </p:tgtEl>
                                        <p:attrNameLst>
                                          <p:attrName>ppt_x</p:attrName>
                                        </p:attrNameLst>
                                      </p:cBhvr>
                                      <p:tavLst>
                                        <p:tav tm="0">
                                          <p:val>
                                            <p:strVal val="#ppt_x-.2"/>
                                          </p:val>
                                        </p:tav>
                                        <p:tav tm="100000">
                                          <p:val>
                                            <p:strVal val="#ppt_x"/>
                                          </p:val>
                                        </p:tav>
                                      </p:tavLst>
                                    </p:anim>
                                    <p:anim calcmode="lin" valueType="num">
                                      <p:cBhvr>
                                        <p:cTn id="25" dur="1000" fill="hold"/>
                                        <p:tgtEl>
                                          <p:spTgt spid="668675"/>
                                        </p:tgtEl>
                                        <p:attrNameLst>
                                          <p:attrName>ppt_y</p:attrName>
                                        </p:attrNameLst>
                                      </p:cBhvr>
                                      <p:tavLst>
                                        <p:tav tm="0">
                                          <p:val>
                                            <p:strVal val="#ppt_y"/>
                                          </p:val>
                                        </p:tav>
                                        <p:tav tm="100000">
                                          <p:val>
                                            <p:strVal val="#ppt_y"/>
                                          </p:val>
                                        </p:tav>
                                      </p:tavLst>
                                    </p:anim>
                                    <p:animEffect transition="in" filter="wipe(right)" prLst="gradientSize: 0.1">
                                      <p:cBhvr>
                                        <p:cTn id="26" dur="1000"/>
                                        <p:tgtEl>
                                          <p:spTgt spid="66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8"/>
          <p:cNvPicPr>
            <a:picLocks noChangeAspect="1" noChangeArrowheads="1"/>
          </p:cNvPicPr>
          <p:nvPr/>
        </p:nvPicPr>
        <p:blipFill>
          <a:blip r:embed="rId3"/>
          <a:srcRect/>
          <a:stretch>
            <a:fillRect/>
          </a:stretch>
        </p:blipFill>
        <p:spPr bwMode="auto">
          <a:xfrm>
            <a:off x="123825" y="1489075"/>
            <a:ext cx="8885238" cy="34988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3"/>
          <p:cNvPicPr>
            <a:picLocks noChangeAspect="1" noChangeArrowheads="1"/>
          </p:cNvPicPr>
          <p:nvPr/>
        </p:nvPicPr>
        <p:blipFill>
          <a:blip r:embed="rId3"/>
          <a:srcRect/>
          <a:stretch>
            <a:fillRect/>
          </a:stretch>
        </p:blipFill>
        <p:spPr bwMode="auto">
          <a:xfrm>
            <a:off x="85725" y="1454150"/>
            <a:ext cx="8988425" cy="4049713"/>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98475" y="922338"/>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El problema consiste en asignar automáticamente a una clase una muestra según las mediciones realizadas sobre la muestra.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A8B8-DA08-DE42-9BFC-3E9E96524FDE}"/>
              </a:ext>
            </a:extLst>
          </p:cNvPr>
          <p:cNvSpPr>
            <a:spLocks noGrp="1"/>
          </p:cNvSpPr>
          <p:nvPr>
            <p:ph type="title"/>
          </p:nvPr>
        </p:nvSpPr>
        <p:spPr>
          <a:xfrm>
            <a:off x="367048" y="2857500"/>
            <a:ext cx="8229600" cy="1143000"/>
          </a:xfrm>
        </p:spPr>
        <p:txBody>
          <a:bodyPr/>
          <a:lstStyle/>
          <a:p>
            <a:r>
              <a:rPr lang="en-US" dirty="0" err="1"/>
              <a:t>Ejemplo</a:t>
            </a:r>
            <a:endParaRPr lang="en-US" dirty="0"/>
          </a:p>
        </p:txBody>
      </p:sp>
    </p:spTree>
    <p:extLst>
      <p:ext uri="{BB962C8B-B14F-4D97-AF65-F5344CB8AC3E}">
        <p14:creationId xmlns:p14="http://schemas.microsoft.com/office/powerpoint/2010/main" val="296698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FDC98C-24A1-3048-AE78-2FD41C48C8C1}"/>
              </a:ext>
            </a:extLst>
          </p:cNvPr>
          <p:cNvSpPr/>
          <p:nvPr/>
        </p:nvSpPr>
        <p:spPr>
          <a:xfrm>
            <a:off x="940156" y="1661373"/>
            <a:ext cx="6890197" cy="3400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007320" cy="646331"/>
          </a:xfrm>
          <a:prstGeom prst="rect">
            <a:avLst/>
          </a:prstGeom>
          <a:noFill/>
        </p:spPr>
        <p:txBody>
          <a:bodyPr wrap="none" rtlCol="0">
            <a:spAutoFit/>
          </a:bodyPr>
          <a:lstStyle/>
          <a:p>
            <a:r>
              <a:rPr lang="es-ES_tradnl" sz="3600"/>
              <a:t>En un colegio de Educación Básica….</a:t>
            </a:r>
          </a:p>
        </p:txBody>
      </p:sp>
      <p:sp>
        <p:nvSpPr>
          <p:cNvPr id="2" name="Oval 1">
            <a:extLst>
              <a:ext uri="{FF2B5EF4-FFF2-40B4-BE49-F238E27FC236}">
                <a16:creationId xmlns:a16="http://schemas.microsoft.com/office/drawing/2014/main" id="{9024FCE2-E93C-8B48-9B3B-64C8039FC17A}"/>
              </a:ext>
            </a:extLst>
          </p:cNvPr>
          <p:cNvSpPr/>
          <p:nvPr/>
        </p:nvSpPr>
        <p:spPr>
          <a:xfrm>
            <a:off x="1846190" y="2425432"/>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8" name="Oval 7">
            <a:extLst>
              <a:ext uri="{FF2B5EF4-FFF2-40B4-BE49-F238E27FC236}">
                <a16:creationId xmlns:a16="http://schemas.microsoft.com/office/drawing/2014/main" id="{4DE7E2E6-17CE-974D-BF1E-6567C1C5A69F}"/>
              </a:ext>
            </a:extLst>
          </p:cNvPr>
          <p:cNvSpPr/>
          <p:nvPr/>
        </p:nvSpPr>
        <p:spPr>
          <a:xfrm>
            <a:off x="1870021" y="3729033"/>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3" name="TextBox 2">
            <a:extLst>
              <a:ext uri="{FF2B5EF4-FFF2-40B4-BE49-F238E27FC236}">
                <a16:creationId xmlns:a16="http://schemas.microsoft.com/office/drawing/2014/main" id="{F8C7583D-63C0-A74C-AE21-3A157B0D678B}"/>
              </a:ext>
            </a:extLst>
          </p:cNvPr>
          <p:cNvSpPr txBox="1"/>
          <p:nvPr/>
        </p:nvSpPr>
        <p:spPr>
          <a:xfrm>
            <a:off x="310971" y="1459468"/>
            <a:ext cx="3005951" cy="369332"/>
          </a:xfrm>
          <a:prstGeom prst="rect">
            <a:avLst/>
          </a:prstGeom>
          <a:noFill/>
        </p:spPr>
        <p:txBody>
          <a:bodyPr wrap="none" rtlCol="0">
            <a:spAutoFit/>
          </a:bodyPr>
          <a:lstStyle/>
          <a:p>
            <a:r>
              <a:rPr lang="es-ES_tradnl" dirty="0"/>
              <a:t>Dos Categorías (Clases) …</a:t>
            </a:r>
          </a:p>
        </p:txBody>
      </p:sp>
      <p:sp>
        <p:nvSpPr>
          <p:cNvPr id="10" name="TextBox 9">
            <a:extLst>
              <a:ext uri="{FF2B5EF4-FFF2-40B4-BE49-F238E27FC236}">
                <a16:creationId xmlns:a16="http://schemas.microsoft.com/office/drawing/2014/main" id="{005D4103-E13E-7E4A-BADE-3CC45F36514E}"/>
              </a:ext>
            </a:extLst>
          </p:cNvPr>
          <p:cNvSpPr txBox="1"/>
          <p:nvPr/>
        </p:nvSpPr>
        <p:spPr>
          <a:xfrm>
            <a:off x="2690782" y="2435697"/>
            <a:ext cx="4392548" cy="769441"/>
          </a:xfrm>
          <a:prstGeom prst="rect">
            <a:avLst/>
          </a:prstGeom>
          <a:noFill/>
        </p:spPr>
        <p:txBody>
          <a:bodyPr wrap="none" rtlCol="0">
            <a:spAutoFit/>
          </a:bodyPr>
          <a:lstStyle/>
          <a:p>
            <a:pPr algn="ctr"/>
            <a:r>
              <a:rPr lang="es-ES_tradnl" sz="3200"/>
              <a:t>PERSONAS &gt; 25 años</a:t>
            </a:r>
          </a:p>
          <a:p>
            <a:pPr algn="ctr"/>
            <a:r>
              <a:rPr lang="es-ES_tradnl" sz="1200"/>
              <a:t>(PERSONAS QUE TRABAJAN EN EL COLEGIO)</a:t>
            </a:r>
          </a:p>
        </p:txBody>
      </p:sp>
      <p:sp>
        <p:nvSpPr>
          <p:cNvPr id="12" name="TextBox 11">
            <a:extLst>
              <a:ext uri="{FF2B5EF4-FFF2-40B4-BE49-F238E27FC236}">
                <a16:creationId xmlns:a16="http://schemas.microsoft.com/office/drawing/2014/main" id="{CA398E4C-1DCF-F343-847D-223998F57C63}"/>
              </a:ext>
            </a:extLst>
          </p:cNvPr>
          <p:cNvSpPr txBox="1"/>
          <p:nvPr/>
        </p:nvSpPr>
        <p:spPr>
          <a:xfrm>
            <a:off x="2690781" y="3777717"/>
            <a:ext cx="4392549" cy="800219"/>
          </a:xfrm>
          <a:prstGeom prst="rect">
            <a:avLst/>
          </a:prstGeom>
          <a:noFill/>
        </p:spPr>
        <p:txBody>
          <a:bodyPr wrap="none" rtlCol="0">
            <a:spAutoFit/>
          </a:bodyPr>
          <a:lstStyle/>
          <a:p>
            <a:pPr algn="ctr"/>
            <a:r>
              <a:rPr lang="es-ES_tradnl" sz="3200" dirty="0"/>
              <a:t>PERSONAS &lt; 12 años</a:t>
            </a:r>
          </a:p>
          <a:p>
            <a:pPr algn="ctr"/>
            <a:r>
              <a:rPr lang="es-ES_tradnl" sz="1400" dirty="0"/>
              <a:t>(PERSONAS QUE ESTUDIAN EN EL COLEGIO)</a:t>
            </a:r>
          </a:p>
        </p:txBody>
      </p:sp>
      <p:sp>
        <p:nvSpPr>
          <p:cNvPr id="13" name="TextBox 12">
            <a:extLst>
              <a:ext uri="{FF2B5EF4-FFF2-40B4-BE49-F238E27FC236}">
                <a16:creationId xmlns:a16="http://schemas.microsoft.com/office/drawing/2014/main" id="{98E04ACE-B67D-3347-9D81-2987B57CA8F8}"/>
              </a:ext>
            </a:extLst>
          </p:cNvPr>
          <p:cNvSpPr txBox="1"/>
          <p:nvPr/>
        </p:nvSpPr>
        <p:spPr>
          <a:xfrm>
            <a:off x="614185" y="5557786"/>
            <a:ext cx="8366393" cy="1200329"/>
          </a:xfrm>
          <a:prstGeom prst="rect">
            <a:avLst/>
          </a:prstGeom>
          <a:noFill/>
        </p:spPr>
        <p:txBody>
          <a:bodyPr wrap="none" rtlCol="0">
            <a:spAutoFit/>
          </a:bodyPr>
          <a:lstStyle/>
          <a:p>
            <a:pPr marL="342900" indent="-342900">
              <a:buAutoNum type="alphaUcParenR"/>
            </a:pPr>
            <a:r>
              <a:rPr lang="es-ES_tradnl" dirty="0"/>
              <a:t>Qué atributo medir para determinar a qué categoría pertenece una persona?</a:t>
            </a:r>
          </a:p>
          <a:p>
            <a:pPr marL="342900" indent="-342900">
              <a:buAutoNum type="alphaUcParenR"/>
            </a:pPr>
            <a:r>
              <a:rPr lang="es-ES_tradnl" dirty="0"/>
              <a:t>Cómo medir este atributo?</a:t>
            </a:r>
          </a:p>
          <a:p>
            <a:pPr marL="342900" indent="-342900">
              <a:buAutoNum type="alphaUcParenR"/>
            </a:pPr>
            <a:r>
              <a:rPr lang="es-ES_tradnl" dirty="0"/>
              <a:t>Cómo usar este atributo para realizar la clasificación?</a:t>
            </a:r>
          </a:p>
          <a:p>
            <a:pPr marL="342900" indent="-342900">
              <a:buAutoNum type="alphaUcParenR"/>
            </a:pPr>
            <a:r>
              <a:rPr lang="es-ES_tradnl" dirty="0"/>
              <a:t>Cómo evaluar si este proceso de clasificación es efectivo?</a:t>
            </a:r>
          </a:p>
        </p:txBody>
      </p:sp>
    </p:spTree>
    <p:extLst>
      <p:ext uri="{BB962C8B-B14F-4D97-AF65-F5344CB8AC3E}">
        <p14:creationId xmlns:p14="http://schemas.microsoft.com/office/powerpoint/2010/main" val="31364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vatar Female">
                <a:extLst>
                  <a:ext uri="{FF2B5EF4-FFF2-40B4-BE49-F238E27FC236}">
                    <a16:creationId xmlns:a16="http://schemas.microsoft.com/office/drawing/2014/main" id="{4238701C-464D-BB40-83CB-BAB0B5682920}"/>
                  </a:ext>
                </a:extLst>
              </p:cNvPr>
              <p:cNvGraphicFramePr>
                <a:graphicFrameLocks noChangeAspect="1"/>
              </p:cNvGraphicFramePr>
              <p:nvPr>
                <p:extLst>
                  <p:ext uri="{D42A27DB-BD31-4B8C-83A1-F6EECF244321}">
                    <p14:modId xmlns:p14="http://schemas.microsoft.com/office/powerpoint/2010/main" val="659545046"/>
                  </p:ext>
                </p:extLst>
              </p:nvPr>
            </p:nvGraphicFramePr>
            <p:xfrm>
              <a:off x="1174948" y="1594271"/>
              <a:ext cx="1178916" cy="3669458"/>
            </p:xfrm>
            <a:graphic>
              <a:graphicData uri="http://schemas.microsoft.com/office/drawing/2017/model3d">
                <am3d:model3d r:embed="rId2">
                  <am3d:spPr>
                    <a:xfrm>
                      <a:off x="0" y="0"/>
                      <a:ext cx="1178916" cy="366945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692546" ay="1827116" az="354557"/>
                    <am3d:postTrans dx="0" dy="0" dz="0"/>
                  </am3d:trans>
                  <am3d:raster rName="Office3DRenderer" rVer="16.0.8326">
                    <am3d:blip r:embed="rId3"/>
                  </am3d:raster>
                  <am3d:objViewport viewportSz="3967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Female">
                <a:extLst>
                  <a:ext uri="{FF2B5EF4-FFF2-40B4-BE49-F238E27FC236}">
                    <a16:creationId xmlns:a16="http://schemas.microsoft.com/office/drawing/2014/main" id="{4238701C-464D-BB40-83CB-BAB0B5682920}"/>
                  </a:ext>
                </a:extLst>
              </p:cNvPr>
              <p:cNvPicPr>
                <a:picLocks noGrp="1" noRot="1" noChangeAspect="1" noMove="1" noResize="1" noEditPoints="1" noAdjustHandles="1" noChangeArrowheads="1" noChangeShapeType="1" noCrop="1"/>
              </p:cNvPicPr>
              <p:nvPr/>
            </p:nvPicPr>
            <p:blipFill>
              <a:blip r:embed="rId3"/>
              <a:stretch>
                <a:fillRect/>
              </a:stretch>
            </p:blipFill>
            <p:spPr>
              <a:xfrm>
                <a:off x="1174948" y="1594271"/>
                <a:ext cx="1178916" cy="366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oller in Blue Jacket">
                <a:extLst>
                  <a:ext uri="{FF2B5EF4-FFF2-40B4-BE49-F238E27FC236}">
                    <a16:creationId xmlns:a16="http://schemas.microsoft.com/office/drawing/2014/main" id="{16D92DD1-59DC-304E-A661-833333205817}"/>
                  </a:ext>
                </a:extLst>
              </p:cNvPr>
              <p:cNvGraphicFramePr/>
              <p:nvPr>
                <p:extLst>
                  <p:ext uri="{D42A27DB-BD31-4B8C-83A1-F6EECF244321}">
                    <p14:modId xmlns:p14="http://schemas.microsoft.com/office/powerpoint/2010/main" val="320927393"/>
                  </p:ext>
                </p:extLst>
              </p:nvPr>
            </p:nvGraphicFramePr>
            <p:xfrm>
              <a:off x="2702912" y="2421727"/>
              <a:ext cx="903150" cy="3358800"/>
            </p:xfrm>
            <a:graphic>
              <a:graphicData uri="http://schemas.microsoft.com/office/drawing/2017/model3d">
                <am3d:model3d r:embed="rId4">
                  <am3d:spPr>
                    <a:xfrm>
                      <a:off x="0" y="0"/>
                      <a:ext cx="903150" cy="3358800"/>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246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oller in Blue Jacket">
                <a:extLst>
                  <a:ext uri="{FF2B5EF4-FFF2-40B4-BE49-F238E27FC236}">
                    <a16:creationId xmlns:a16="http://schemas.microsoft.com/office/drawing/2014/main" id="{16D92DD1-59DC-304E-A661-833333205817}"/>
                  </a:ext>
                </a:extLst>
              </p:cNvPr>
              <p:cNvPicPr>
                <a:picLocks noGrp="1" noRot="1" noChangeAspect="1" noMove="1" noResize="1" noEditPoints="1" noAdjustHandles="1" noChangeArrowheads="1" noChangeShapeType="1" noCrop="1"/>
              </p:cNvPicPr>
              <p:nvPr/>
            </p:nvPicPr>
            <p:blipFill>
              <a:blip r:embed="rId5"/>
              <a:stretch>
                <a:fillRect/>
              </a:stretch>
            </p:blipFill>
            <p:spPr>
              <a:xfrm>
                <a:off x="2702912" y="2421727"/>
                <a:ext cx="903150" cy="3358800"/>
              </a:xfrm>
              <a:prstGeom prst="rect">
                <a:avLst/>
              </a:prstGeom>
            </p:spPr>
          </p:pic>
        </mc:Fallback>
      </mc:AlternateContent>
      <p:sp>
        <p:nvSpPr>
          <p:cNvPr id="6" name="Oval 5">
            <a:extLst>
              <a:ext uri="{FF2B5EF4-FFF2-40B4-BE49-F238E27FC236}">
                <a16:creationId xmlns:a16="http://schemas.microsoft.com/office/drawing/2014/main" id="{95128D1E-A20A-134A-8492-B348A4F8A99A}"/>
              </a:ext>
            </a:extLst>
          </p:cNvPr>
          <p:cNvSpPr/>
          <p:nvPr/>
        </p:nvSpPr>
        <p:spPr>
          <a:xfrm>
            <a:off x="1448873" y="661026"/>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7" name="Oval 6">
            <a:extLst>
              <a:ext uri="{FF2B5EF4-FFF2-40B4-BE49-F238E27FC236}">
                <a16:creationId xmlns:a16="http://schemas.microsoft.com/office/drawing/2014/main" id="{8D437E83-3A5C-7546-B05E-5E12F2B561E3}"/>
              </a:ext>
            </a:extLst>
          </p:cNvPr>
          <p:cNvSpPr/>
          <p:nvPr/>
        </p:nvSpPr>
        <p:spPr>
          <a:xfrm>
            <a:off x="2787438" y="1925888"/>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grpSp>
        <p:nvGrpSpPr>
          <p:cNvPr id="11" name="Group 10">
            <a:extLst>
              <a:ext uri="{FF2B5EF4-FFF2-40B4-BE49-F238E27FC236}">
                <a16:creationId xmlns:a16="http://schemas.microsoft.com/office/drawing/2014/main" id="{33E03C34-7938-DE48-B644-E88B0C26513F}"/>
              </a:ext>
            </a:extLst>
          </p:cNvPr>
          <p:cNvGrpSpPr/>
          <p:nvPr/>
        </p:nvGrpSpPr>
        <p:grpSpPr>
          <a:xfrm>
            <a:off x="357640" y="1751527"/>
            <a:ext cx="749943" cy="3512202"/>
            <a:chOff x="357640" y="1751527"/>
            <a:chExt cx="749943" cy="3512202"/>
          </a:xfrm>
        </p:grpSpPr>
        <p:cxnSp>
          <p:nvCxnSpPr>
            <p:cNvPr id="9" name="Straight Arrow Connector 8">
              <a:extLst>
                <a:ext uri="{FF2B5EF4-FFF2-40B4-BE49-F238E27FC236}">
                  <a16:creationId xmlns:a16="http://schemas.microsoft.com/office/drawing/2014/main" id="{71050527-B8BF-9F46-B3A7-DEE237EBE615}"/>
                </a:ext>
              </a:extLst>
            </p:cNvPr>
            <p:cNvCxnSpPr/>
            <p:nvPr/>
          </p:nvCxnSpPr>
          <p:spPr>
            <a:xfrm>
              <a:off x="1107583" y="1751527"/>
              <a:ext cx="0" cy="351220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814D24E-19AB-0941-8B03-4515EDC8EEA6}"/>
                </a:ext>
              </a:extLst>
            </p:cNvPr>
            <p:cNvSpPr txBox="1"/>
            <p:nvPr/>
          </p:nvSpPr>
          <p:spPr>
            <a:xfrm>
              <a:off x="357640" y="3244334"/>
              <a:ext cx="697627" cy="369332"/>
            </a:xfrm>
            <a:prstGeom prst="rect">
              <a:avLst/>
            </a:prstGeom>
            <a:noFill/>
          </p:spPr>
          <p:txBody>
            <a:bodyPr wrap="none" rtlCol="0">
              <a:spAutoFit/>
            </a:bodyPr>
            <a:lstStyle/>
            <a:p>
              <a:r>
                <a:rPr lang="en-US" dirty="0"/>
                <a:t>1.7m</a:t>
              </a:r>
            </a:p>
          </p:txBody>
        </p:sp>
      </p:grpSp>
      <p:grpSp>
        <p:nvGrpSpPr>
          <p:cNvPr id="12" name="Group 11">
            <a:extLst>
              <a:ext uri="{FF2B5EF4-FFF2-40B4-BE49-F238E27FC236}">
                <a16:creationId xmlns:a16="http://schemas.microsoft.com/office/drawing/2014/main" id="{43EF87A1-C70A-2341-A28E-EDA217A386A5}"/>
              </a:ext>
            </a:extLst>
          </p:cNvPr>
          <p:cNvGrpSpPr/>
          <p:nvPr/>
        </p:nvGrpSpPr>
        <p:grpSpPr>
          <a:xfrm>
            <a:off x="3712060" y="3129569"/>
            <a:ext cx="697627" cy="2088000"/>
            <a:chOff x="1107583" y="3145156"/>
            <a:chExt cx="697627" cy="2088000"/>
          </a:xfrm>
        </p:grpSpPr>
        <p:cxnSp>
          <p:nvCxnSpPr>
            <p:cNvPr id="13" name="Straight Arrow Connector 12">
              <a:extLst>
                <a:ext uri="{FF2B5EF4-FFF2-40B4-BE49-F238E27FC236}">
                  <a16:creationId xmlns:a16="http://schemas.microsoft.com/office/drawing/2014/main" id="{A0B8867C-1476-9D45-8189-5AA48610F44B}"/>
                </a:ext>
              </a:extLst>
            </p:cNvPr>
            <p:cNvCxnSpPr>
              <a:cxnSpLocks/>
            </p:cNvCxnSpPr>
            <p:nvPr/>
          </p:nvCxnSpPr>
          <p:spPr>
            <a:xfrm>
              <a:off x="1107583" y="3145156"/>
              <a:ext cx="0" cy="2088000"/>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EF3F6DC-6C9A-4244-A869-071AC8C703CB}"/>
                </a:ext>
              </a:extLst>
            </p:cNvPr>
            <p:cNvSpPr txBox="1"/>
            <p:nvPr/>
          </p:nvSpPr>
          <p:spPr>
            <a:xfrm>
              <a:off x="1107583" y="3906290"/>
              <a:ext cx="697627" cy="369332"/>
            </a:xfrm>
            <a:prstGeom prst="rect">
              <a:avLst/>
            </a:prstGeom>
            <a:noFill/>
          </p:spPr>
          <p:txBody>
            <a:bodyPr wrap="none" rtlCol="0">
              <a:spAutoFit/>
            </a:bodyPr>
            <a:lstStyle/>
            <a:p>
              <a:r>
                <a:rPr lang="en-US" dirty="0"/>
                <a:t>1.1m</a:t>
              </a:r>
            </a:p>
          </p:txBody>
        </p:sp>
      </p:grpSp>
      <p:sp>
        <p:nvSpPr>
          <p:cNvPr id="16" name="TextBox 15">
            <a:extLst>
              <a:ext uri="{FF2B5EF4-FFF2-40B4-BE49-F238E27FC236}">
                <a16:creationId xmlns:a16="http://schemas.microsoft.com/office/drawing/2014/main" id="{62FD9E9D-87F7-3745-8B04-DB59AE820568}"/>
              </a:ext>
            </a:extLst>
          </p:cNvPr>
          <p:cNvSpPr txBox="1"/>
          <p:nvPr/>
        </p:nvSpPr>
        <p:spPr>
          <a:xfrm>
            <a:off x="706453" y="5810634"/>
            <a:ext cx="3916457" cy="646331"/>
          </a:xfrm>
          <a:prstGeom prst="rect">
            <a:avLst/>
          </a:prstGeom>
          <a:noFill/>
        </p:spPr>
        <p:txBody>
          <a:bodyPr wrap="none" rtlCol="0">
            <a:spAutoFit/>
          </a:bodyPr>
          <a:lstStyle/>
          <a:p>
            <a:r>
              <a:rPr lang="en-US" dirty="0"/>
              <a:t>IF ALTURA &gt; 1.4 	THEN	CLASE-1</a:t>
            </a:r>
          </a:p>
          <a:p>
            <a:r>
              <a:rPr lang="en-US" dirty="0"/>
              <a:t>		ELSE	CLASE-2</a:t>
            </a:r>
          </a:p>
        </p:txBody>
      </p:sp>
      <p:pic>
        <p:nvPicPr>
          <p:cNvPr id="1026" name="Picture 2" descr="UNDERSTANDING BIOMETRIC PERFORMANCE EVALUATION">
            <a:extLst>
              <a:ext uri="{FF2B5EF4-FFF2-40B4-BE49-F238E27FC236}">
                <a16:creationId xmlns:a16="http://schemas.microsoft.com/office/drawing/2014/main" id="{BB80797D-B3DA-0C42-8427-5A8FBEDAD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338" y="2601076"/>
            <a:ext cx="4175662" cy="2505397"/>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A5C32A9A-EF6A-EA4E-96F5-39F1582E3F17}"/>
              </a:ext>
            </a:extLst>
          </p:cNvPr>
          <p:cNvSpPr/>
          <p:nvPr/>
        </p:nvSpPr>
        <p:spPr>
          <a:xfrm>
            <a:off x="6971763" y="3050428"/>
            <a:ext cx="497983" cy="433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19" name="Oval 18">
            <a:extLst>
              <a:ext uri="{FF2B5EF4-FFF2-40B4-BE49-F238E27FC236}">
                <a16:creationId xmlns:a16="http://schemas.microsoft.com/office/drawing/2014/main" id="{BC9B496C-E21A-DE4C-A763-0C68D7ADCDBA}"/>
              </a:ext>
            </a:extLst>
          </p:cNvPr>
          <p:cNvSpPr/>
          <p:nvPr/>
        </p:nvSpPr>
        <p:spPr>
          <a:xfrm>
            <a:off x="5136970" y="2382593"/>
            <a:ext cx="529733" cy="4636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17" name="TextBox 16">
            <a:extLst>
              <a:ext uri="{FF2B5EF4-FFF2-40B4-BE49-F238E27FC236}">
                <a16:creationId xmlns:a16="http://schemas.microsoft.com/office/drawing/2014/main" id="{ABFC70E2-31E7-B146-9C94-2F880913ACAC}"/>
              </a:ext>
            </a:extLst>
          </p:cNvPr>
          <p:cNvSpPr txBox="1"/>
          <p:nvPr/>
        </p:nvSpPr>
        <p:spPr>
          <a:xfrm>
            <a:off x="5725499" y="1859209"/>
            <a:ext cx="1655133" cy="369332"/>
          </a:xfrm>
          <a:prstGeom prst="rect">
            <a:avLst/>
          </a:prstGeom>
          <a:noFill/>
        </p:spPr>
        <p:txBody>
          <a:bodyPr wrap="none" rtlCol="0">
            <a:spAutoFit/>
          </a:bodyPr>
          <a:lstStyle/>
          <a:p>
            <a:r>
              <a:rPr lang="en-US" dirty="0"/>
              <a:t>EVALUACIÓN</a:t>
            </a:r>
          </a:p>
        </p:txBody>
      </p:sp>
      <p:sp>
        <p:nvSpPr>
          <p:cNvPr id="21" name="TextBox 20">
            <a:extLst>
              <a:ext uri="{FF2B5EF4-FFF2-40B4-BE49-F238E27FC236}">
                <a16:creationId xmlns:a16="http://schemas.microsoft.com/office/drawing/2014/main" id="{A6F608C0-A803-9A42-BF84-2C0C3210D780}"/>
              </a:ext>
            </a:extLst>
          </p:cNvPr>
          <p:cNvSpPr txBox="1"/>
          <p:nvPr/>
        </p:nvSpPr>
        <p:spPr>
          <a:xfrm>
            <a:off x="5017163" y="5101653"/>
            <a:ext cx="4090543" cy="276999"/>
          </a:xfrm>
          <a:prstGeom prst="rect">
            <a:avLst/>
          </a:prstGeom>
          <a:noFill/>
        </p:spPr>
        <p:txBody>
          <a:bodyPr wrap="none" rtlCol="0">
            <a:spAutoFit/>
          </a:bodyPr>
          <a:lstStyle/>
          <a:p>
            <a:r>
              <a:rPr lang="en-US" sz="1200" dirty="0"/>
              <a:t>0.9              1.4                        1.7           1.9        ALTURA</a:t>
            </a:r>
          </a:p>
        </p:txBody>
      </p:sp>
    </p:spTree>
    <p:extLst>
      <p:ext uri="{BB962C8B-B14F-4D97-AF65-F5344CB8AC3E}">
        <p14:creationId xmlns:p14="http://schemas.microsoft.com/office/powerpoint/2010/main" val="1829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additive="sum">
                                        <p:cTn id="20"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8" grpId="0" animBg="1"/>
      <p:bldP spid="19" grpId="0" animBg="1"/>
      <p:bldP spid="17" grpId="0"/>
      <p:bldP spid="21" grpId="0"/>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7806</TotalTime>
  <Words>2055</Words>
  <Application>Microsoft Macintosh PowerPoint</Application>
  <PresentationFormat>On-screen Show (4:3)</PresentationFormat>
  <Paragraphs>326</Paragraphs>
  <Slides>25</Slides>
  <Notes>22</Notes>
  <HiddenSlides>3</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25</vt:i4>
      </vt:variant>
    </vt:vector>
  </HeadingPairs>
  <TitlesOfParts>
    <vt:vector size="29" baseType="lpstr">
      <vt:lpstr>Arial</vt:lpstr>
      <vt:lpstr>Trebuchet MS</vt:lpstr>
      <vt:lpstr>1_Diseño predeterminado</vt:lpstr>
      <vt:lpstr>2_Diseño predeterminado</vt:lpstr>
      <vt:lpstr>PowerPoint Presentation</vt:lpstr>
      <vt:lpstr>PowerPoint Presentation</vt:lpstr>
      <vt:lpstr>PowerPoint Presentation</vt:lpstr>
      <vt:lpstr>PowerPoint Presentation</vt:lpstr>
      <vt:lpstr>PowerPoint Presentation</vt:lpstr>
      <vt:lpstr>PowerPoint Presentation</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96</cp:revision>
  <dcterms:created xsi:type="dcterms:W3CDTF">2012-08-01T13:57:31Z</dcterms:created>
  <dcterms:modified xsi:type="dcterms:W3CDTF">2021-03-17T13:06:45Z</dcterms:modified>
</cp:coreProperties>
</file>